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0" r:id="rId4"/>
    <p:sldId id="267" r:id="rId5"/>
    <p:sldId id="268" r:id="rId6"/>
    <p:sldId id="269" r:id="rId7"/>
    <p:sldId id="270" r:id="rId8"/>
    <p:sldId id="271" r:id="rId9"/>
    <p:sldId id="272" r:id="rId10"/>
    <p:sldId id="273" r:id="rId11"/>
    <p:sldId id="274" r:id="rId12"/>
    <p:sldId id="275" r:id="rId13"/>
    <p:sldId id="276" r:id="rId14"/>
    <p:sldId id="258" r:id="rId15"/>
    <p:sldId id="257" r:id="rId16"/>
    <p:sldId id="262" r:id="rId17"/>
    <p:sldId id="263" r:id="rId18"/>
    <p:sldId id="277" r:id="rId19"/>
    <p:sldId id="278" r:id="rId20"/>
    <p:sldId id="279" r:id="rId21"/>
    <p:sldId id="264"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4" r:id="rId35"/>
    <p:sldId id="293" r:id="rId36"/>
    <p:sldId id="295" r:id="rId37"/>
    <p:sldId id="296" r:id="rId38"/>
    <p:sldId id="297" r:id="rId39"/>
    <p:sldId id="299" r:id="rId40"/>
    <p:sldId id="300" r:id="rId41"/>
    <p:sldId id="319" r:id="rId42"/>
    <p:sldId id="301" r:id="rId43"/>
    <p:sldId id="298" r:id="rId44"/>
    <p:sldId id="318" r:id="rId45"/>
    <p:sldId id="302" r:id="rId46"/>
    <p:sldId id="303" r:id="rId47"/>
    <p:sldId id="305" r:id="rId48"/>
    <p:sldId id="306" r:id="rId49"/>
    <p:sldId id="307" r:id="rId50"/>
    <p:sldId id="308" r:id="rId51"/>
    <p:sldId id="309" r:id="rId52"/>
    <p:sldId id="310" r:id="rId53"/>
    <p:sldId id="312" r:id="rId54"/>
    <p:sldId id="311" r:id="rId55"/>
    <p:sldId id="313" r:id="rId56"/>
    <p:sldId id="314" r:id="rId57"/>
    <p:sldId id="315" r:id="rId58"/>
    <p:sldId id="316" r:id="rId59"/>
    <p:sldId id="31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A8D27-D580-46F2-A6E4-2DE88A3043F3}"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DF4EF93-17D7-46D4-9B3C-7A47412D633D}">
      <dgm:prSet/>
      <dgm:spPr/>
      <dgm:t>
        <a:bodyPr/>
        <a:lstStyle/>
        <a:p>
          <a:r>
            <a:rPr lang="fr-FR"/>
            <a:t>Introduction</a:t>
          </a:r>
          <a:endParaRPr lang="en-US"/>
        </a:p>
      </dgm:t>
    </dgm:pt>
    <dgm:pt modelId="{6C373009-0F94-467D-BE6B-626CA3F43CB7}" type="parTrans" cxnId="{9BBF2833-88CD-444F-8A31-56B955213389}">
      <dgm:prSet/>
      <dgm:spPr/>
      <dgm:t>
        <a:bodyPr/>
        <a:lstStyle/>
        <a:p>
          <a:endParaRPr lang="en-US"/>
        </a:p>
      </dgm:t>
    </dgm:pt>
    <dgm:pt modelId="{8729758A-6CDF-4913-8820-51F7D87925A8}" type="sibTrans" cxnId="{9BBF2833-88CD-444F-8A31-56B955213389}">
      <dgm:prSet/>
      <dgm:spPr/>
      <dgm:t>
        <a:bodyPr/>
        <a:lstStyle/>
        <a:p>
          <a:endParaRPr lang="en-US"/>
        </a:p>
      </dgm:t>
    </dgm:pt>
    <dgm:pt modelId="{036CC379-5035-46F5-985A-185D6B9156B4}">
      <dgm:prSet/>
      <dgm:spPr/>
      <dgm:t>
        <a:bodyPr/>
        <a:lstStyle/>
        <a:p>
          <a:r>
            <a:rPr lang="fr-FR"/>
            <a:t>Bases de python pour les textes</a:t>
          </a:r>
          <a:endParaRPr lang="en-US"/>
        </a:p>
      </dgm:t>
    </dgm:pt>
    <dgm:pt modelId="{86ACB799-D256-497A-80AB-0C382CB2EE8D}" type="parTrans" cxnId="{00F185F1-1EA6-4E64-8F68-20A6F4822800}">
      <dgm:prSet/>
      <dgm:spPr/>
      <dgm:t>
        <a:bodyPr/>
        <a:lstStyle/>
        <a:p>
          <a:endParaRPr lang="en-US"/>
        </a:p>
      </dgm:t>
    </dgm:pt>
    <dgm:pt modelId="{C0EF27B3-C300-4C69-B17F-E1326A7B9FB9}" type="sibTrans" cxnId="{00F185F1-1EA6-4E64-8F68-20A6F4822800}">
      <dgm:prSet/>
      <dgm:spPr/>
      <dgm:t>
        <a:bodyPr/>
        <a:lstStyle/>
        <a:p>
          <a:endParaRPr lang="en-US"/>
        </a:p>
      </dgm:t>
    </dgm:pt>
    <dgm:pt modelId="{7C40A6F8-AA2D-4DA2-9DCC-25172369FAAA}">
      <dgm:prSet/>
      <dgm:spPr/>
      <dgm:t>
        <a:bodyPr/>
        <a:lstStyle/>
        <a:p>
          <a:r>
            <a:rPr lang="fr-FR"/>
            <a:t>Preprocessing des données</a:t>
          </a:r>
          <a:endParaRPr lang="en-US"/>
        </a:p>
      </dgm:t>
    </dgm:pt>
    <dgm:pt modelId="{8466D19A-722A-4512-A1BA-0C608AA69423}" type="parTrans" cxnId="{9A062C5F-56EB-4AC3-B76C-58F512CE256A}">
      <dgm:prSet/>
      <dgm:spPr/>
      <dgm:t>
        <a:bodyPr/>
        <a:lstStyle/>
        <a:p>
          <a:endParaRPr lang="en-US"/>
        </a:p>
      </dgm:t>
    </dgm:pt>
    <dgm:pt modelId="{0F47C096-4EC2-49F4-8E47-7A016FBAB9F5}" type="sibTrans" cxnId="{9A062C5F-56EB-4AC3-B76C-58F512CE256A}">
      <dgm:prSet/>
      <dgm:spPr/>
      <dgm:t>
        <a:bodyPr/>
        <a:lstStyle/>
        <a:p>
          <a:endParaRPr lang="en-US"/>
        </a:p>
      </dgm:t>
    </dgm:pt>
    <dgm:pt modelId="{3F63DB12-B63E-4B49-AB9E-6E0C31DDED39}">
      <dgm:prSet/>
      <dgm:spPr/>
      <dgm:t>
        <a:bodyPr/>
        <a:lstStyle/>
        <a:p>
          <a:r>
            <a:rPr lang="fr-FR" dirty="0" err="1"/>
            <a:t>Tokenization</a:t>
          </a:r>
          <a:endParaRPr lang="en-US" dirty="0"/>
        </a:p>
      </dgm:t>
    </dgm:pt>
    <dgm:pt modelId="{E9B23880-B236-4225-A6E7-191393B1D4CB}" type="parTrans" cxnId="{5580BC75-772A-4CB9-BE29-E52CA268B3E9}">
      <dgm:prSet/>
      <dgm:spPr/>
      <dgm:t>
        <a:bodyPr/>
        <a:lstStyle/>
        <a:p>
          <a:endParaRPr lang="en-US"/>
        </a:p>
      </dgm:t>
    </dgm:pt>
    <dgm:pt modelId="{23B53C6D-B8C5-4901-8832-0EB408BBE0D9}" type="sibTrans" cxnId="{5580BC75-772A-4CB9-BE29-E52CA268B3E9}">
      <dgm:prSet/>
      <dgm:spPr/>
      <dgm:t>
        <a:bodyPr/>
        <a:lstStyle/>
        <a:p>
          <a:endParaRPr lang="en-US"/>
        </a:p>
      </dgm:t>
    </dgm:pt>
    <dgm:pt modelId="{EF2B7A43-BD60-4B0D-8F19-700CF08E818E}">
      <dgm:prSet/>
      <dgm:spPr/>
      <dgm:t>
        <a:bodyPr/>
        <a:lstStyle/>
        <a:p>
          <a:r>
            <a:rPr lang="fr-FR"/>
            <a:t>Stemming</a:t>
          </a:r>
          <a:endParaRPr lang="en-US"/>
        </a:p>
      </dgm:t>
    </dgm:pt>
    <dgm:pt modelId="{04FDD408-D292-4046-958F-4B89FEEC705A}" type="parTrans" cxnId="{34ECC654-EE1E-4ECB-8AFF-F64F2B607A6A}">
      <dgm:prSet/>
      <dgm:spPr/>
      <dgm:t>
        <a:bodyPr/>
        <a:lstStyle/>
        <a:p>
          <a:endParaRPr lang="en-US"/>
        </a:p>
      </dgm:t>
    </dgm:pt>
    <dgm:pt modelId="{79BD4E7E-FBC7-451A-844F-FB505A44D333}" type="sibTrans" cxnId="{34ECC654-EE1E-4ECB-8AFF-F64F2B607A6A}">
      <dgm:prSet/>
      <dgm:spPr/>
      <dgm:t>
        <a:bodyPr/>
        <a:lstStyle/>
        <a:p>
          <a:endParaRPr lang="en-US"/>
        </a:p>
      </dgm:t>
    </dgm:pt>
    <dgm:pt modelId="{08207F0D-819A-4F13-8F83-289D7DE92C1F}">
      <dgm:prSet/>
      <dgm:spPr/>
      <dgm:t>
        <a:bodyPr/>
        <a:lstStyle/>
        <a:p>
          <a:r>
            <a:rPr lang="fr-FR" dirty="0" err="1"/>
            <a:t>Lemmatization</a:t>
          </a:r>
          <a:endParaRPr lang="en-US" dirty="0"/>
        </a:p>
      </dgm:t>
    </dgm:pt>
    <dgm:pt modelId="{EE195889-AB4D-4AC6-8BB3-296E87CC845A}" type="parTrans" cxnId="{A67C10C9-4E93-4382-AACC-5EC52E799B41}">
      <dgm:prSet/>
      <dgm:spPr/>
      <dgm:t>
        <a:bodyPr/>
        <a:lstStyle/>
        <a:p>
          <a:endParaRPr lang="en-US"/>
        </a:p>
      </dgm:t>
    </dgm:pt>
    <dgm:pt modelId="{D8CD0624-A2AE-4650-8791-656C002E69E4}" type="sibTrans" cxnId="{A67C10C9-4E93-4382-AACC-5EC52E799B41}">
      <dgm:prSet/>
      <dgm:spPr/>
      <dgm:t>
        <a:bodyPr/>
        <a:lstStyle/>
        <a:p>
          <a:endParaRPr lang="en-US"/>
        </a:p>
      </dgm:t>
    </dgm:pt>
    <dgm:pt modelId="{14C5BFE9-0B37-40A3-BB8F-3A11EFAA7740}">
      <dgm:prSet/>
      <dgm:spPr/>
      <dgm:t>
        <a:bodyPr/>
        <a:lstStyle/>
        <a:p>
          <a:r>
            <a:rPr lang="fr-FR" dirty="0"/>
            <a:t>Stop </a:t>
          </a:r>
          <a:r>
            <a:rPr lang="fr-FR" dirty="0" err="1"/>
            <a:t>words</a:t>
          </a:r>
          <a:endParaRPr lang="en-US" dirty="0"/>
        </a:p>
      </dgm:t>
    </dgm:pt>
    <dgm:pt modelId="{866ED474-6227-4E00-ABAF-E7EB4E2900A1}" type="parTrans" cxnId="{5258BB15-2D0C-4C5D-806B-10A1AB2929EC}">
      <dgm:prSet/>
      <dgm:spPr/>
      <dgm:t>
        <a:bodyPr/>
        <a:lstStyle/>
        <a:p>
          <a:endParaRPr lang="en-US"/>
        </a:p>
      </dgm:t>
    </dgm:pt>
    <dgm:pt modelId="{6647F313-4168-401E-8032-CF65A4BF1BC8}" type="sibTrans" cxnId="{5258BB15-2D0C-4C5D-806B-10A1AB2929EC}">
      <dgm:prSet/>
      <dgm:spPr/>
      <dgm:t>
        <a:bodyPr/>
        <a:lstStyle/>
        <a:p>
          <a:endParaRPr lang="en-US"/>
        </a:p>
      </dgm:t>
    </dgm:pt>
    <dgm:pt modelId="{0B8B4985-118D-4837-975A-2158904D9233}">
      <dgm:prSet/>
      <dgm:spPr/>
      <dgm:t>
        <a:bodyPr/>
        <a:lstStyle/>
        <a:p>
          <a:r>
            <a:rPr lang="fr-FR" dirty="0"/>
            <a:t>Classification des textes et analyse des sentiments</a:t>
          </a:r>
          <a:endParaRPr lang="en-US" dirty="0"/>
        </a:p>
      </dgm:t>
    </dgm:pt>
    <dgm:pt modelId="{8033D8DB-4047-4633-B6EC-0977FDABD563}" type="parTrans" cxnId="{9FFAC06C-A958-4197-8E0A-82E52E8B708B}">
      <dgm:prSet/>
      <dgm:spPr/>
      <dgm:t>
        <a:bodyPr/>
        <a:lstStyle/>
        <a:p>
          <a:endParaRPr lang="en-US"/>
        </a:p>
      </dgm:t>
    </dgm:pt>
    <dgm:pt modelId="{B2BFEE88-9F58-4D2B-9838-7B3CB0487955}" type="sibTrans" cxnId="{9FFAC06C-A958-4197-8E0A-82E52E8B708B}">
      <dgm:prSet/>
      <dgm:spPr/>
      <dgm:t>
        <a:bodyPr/>
        <a:lstStyle/>
        <a:p>
          <a:endParaRPr lang="en-US"/>
        </a:p>
      </dgm:t>
    </dgm:pt>
    <dgm:pt modelId="{B578FC4F-FBAF-455D-A92B-45856A9745FF}">
      <dgm:prSet/>
      <dgm:spPr/>
      <dgm:t>
        <a:bodyPr/>
        <a:lstStyle/>
        <a:p>
          <a:r>
            <a:rPr lang="fr-FR" dirty="0"/>
            <a:t>Deep Learning pour NLP</a:t>
          </a:r>
          <a:endParaRPr lang="en-US" dirty="0"/>
        </a:p>
      </dgm:t>
    </dgm:pt>
    <dgm:pt modelId="{0C7CE007-CF88-4B66-88CE-04577296DE71}" type="parTrans" cxnId="{C79CEB04-EBB4-4216-B50F-15D1D1B202EE}">
      <dgm:prSet/>
      <dgm:spPr/>
      <dgm:t>
        <a:bodyPr/>
        <a:lstStyle/>
        <a:p>
          <a:endParaRPr lang="en-US"/>
        </a:p>
      </dgm:t>
    </dgm:pt>
    <dgm:pt modelId="{14686454-06B3-4453-B293-E0BE1E2239AC}" type="sibTrans" cxnId="{C79CEB04-EBB4-4216-B50F-15D1D1B202EE}">
      <dgm:prSet/>
      <dgm:spPr/>
      <dgm:t>
        <a:bodyPr/>
        <a:lstStyle/>
        <a:p>
          <a:endParaRPr lang="en-US"/>
        </a:p>
      </dgm:t>
    </dgm:pt>
    <dgm:pt modelId="{E46A5314-6D7E-4AAC-9E33-4F06D0B0C834}">
      <dgm:prSet/>
      <dgm:spPr/>
      <dgm:t>
        <a:bodyPr/>
        <a:lstStyle/>
        <a:p>
          <a:r>
            <a:rPr lang="fr-FR"/>
            <a:t>Perceptron</a:t>
          </a:r>
          <a:endParaRPr lang="en-US"/>
        </a:p>
      </dgm:t>
    </dgm:pt>
    <dgm:pt modelId="{E03B2799-FD1E-4C20-98FD-1256C170F1FE}" type="parTrans" cxnId="{BECA0D36-D536-40F9-96D8-E729B4835805}">
      <dgm:prSet/>
      <dgm:spPr/>
      <dgm:t>
        <a:bodyPr/>
        <a:lstStyle/>
        <a:p>
          <a:endParaRPr lang="en-US"/>
        </a:p>
      </dgm:t>
    </dgm:pt>
    <dgm:pt modelId="{95560B3D-23AB-4CAC-84E0-B850BC459651}" type="sibTrans" cxnId="{BECA0D36-D536-40F9-96D8-E729B4835805}">
      <dgm:prSet/>
      <dgm:spPr/>
      <dgm:t>
        <a:bodyPr/>
        <a:lstStyle/>
        <a:p>
          <a:endParaRPr lang="en-US"/>
        </a:p>
      </dgm:t>
    </dgm:pt>
    <dgm:pt modelId="{F9CC4FC3-F881-4C69-968E-4F38EF591DDC}">
      <dgm:prSet/>
      <dgm:spPr/>
      <dgm:t>
        <a:bodyPr/>
        <a:lstStyle/>
        <a:p>
          <a:r>
            <a:rPr lang="fr-FR"/>
            <a:t>NN</a:t>
          </a:r>
          <a:endParaRPr lang="en-US"/>
        </a:p>
      </dgm:t>
    </dgm:pt>
    <dgm:pt modelId="{951673B5-9EC1-4B0D-8BC9-E77C43D6EC8B}" type="parTrans" cxnId="{651F3029-FBAA-44A0-853C-BE753CA02972}">
      <dgm:prSet/>
      <dgm:spPr/>
      <dgm:t>
        <a:bodyPr/>
        <a:lstStyle/>
        <a:p>
          <a:endParaRPr lang="en-US"/>
        </a:p>
      </dgm:t>
    </dgm:pt>
    <dgm:pt modelId="{AA563F31-256C-4DB7-A7A2-DA399B538BC5}" type="sibTrans" cxnId="{651F3029-FBAA-44A0-853C-BE753CA02972}">
      <dgm:prSet/>
      <dgm:spPr/>
      <dgm:t>
        <a:bodyPr/>
        <a:lstStyle/>
        <a:p>
          <a:endParaRPr lang="en-US"/>
        </a:p>
      </dgm:t>
    </dgm:pt>
    <dgm:pt modelId="{8D74EE28-0674-43E7-B181-9DA13874B512}">
      <dgm:prSet/>
      <dgm:spPr/>
      <dgm:t>
        <a:bodyPr/>
        <a:lstStyle/>
        <a:p>
          <a:r>
            <a:rPr lang="fr-FR"/>
            <a:t>Quelques rappels sur Keras</a:t>
          </a:r>
          <a:endParaRPr lang="en-US"/>
        </a:p>
      </dgm:t>
    </dgm:pt>
    <dgm:pt modelId="{53716E91-A127-43D3-AD23-58048216C0DA}" type="parTrans" cxnId="{C8065C7B-F1A2-480C-A50D-0CBCD4B586EA}">
      <dgm:prSet/>
      <dgm:spPr/>
      <dgm:t>
        <a:bodyPr/>
        <a:lstStyle/>
        <a:p>
          <a:endParaRPr lang="en-US"/>
        </a:p>
      </dgm:t>
    </dgm:pt>
    <dgm:pt modelId="{B823FE37-D57D-4266-98A7-11869326B744}" type="sibTrans" cxnId="{C8065C7B-F1A2-480C-A50D-0CBCD4B586EA}">
      <dgm:prSet/>
      <dgm:spPr/>
      <dgm:t>
        <a:bodyPr/>
        <a:lstStyle/>
        <a:p>
          <a:endParaRPr lang="en-US"/>
        </a:p>
      </dgm:t>
    </dgm:pt>
    <dgm:pt modelId="{FAF37C3D-EE4C-4580-AF5E-B788E0F53451}">
      <dgm:prSet/>
      <dgm:spPr/>
      <dgm:t>
        <a:bodyPr/>
        <a:lstStyle/>
        <a:p>
          <a:r>
            <a:rPr lang="fr-FR"/>
            <a:t>RNN</a:t>
          </a:r>
          <a:endParaRPr lang="en-US"/>
        </a:p>
      </dgm:t>
    </dgm:pt>
    <dgm:pt modelId="{0BD35416-9D88-439A-8493-AC9A28B73FF4}" type="parTrans" cxnId="{7576A4EB-0972-4D6C-9FE3-F08A8E038842}">
      <dgm:prSet/>
      <dgm:spPr/>
      <dgm:t>
        <a:bodyPr/>
        <a:lstStyle/>
        <a:p>
          <a:endParaRPr lang="en-US"/>
        </a:p>
      </dgm:t>
    </dgm:pt>
    <dgm:pt modelId="{EA92456D-21D4-4CC3-8257-3B36E91CEF5F}" type="sibTrans" cxnId="{7576A4EB-0972-4D6C-9FE3-F08A8E038842}">
      <dgm:prSet/>
      <dgm:spPr/>
      <dgm:t>
        <a:bodyPr/>
        <a:lstStyle/>
        <a:p>
          <a:endParaRPr lang="en-US"/>
        </a:p>
      </dgm:t>
    </dgm:pt>
    <dgm:pt modelId="{C0CD3FC5-CB2D-478E-A723-867A09911948}">
      <dgm:prSet/>
      <dgm:spPr/>
      <dgm:t>
        <a:bodyPr/>
        <a:lstStyle/>
        <a:p>
          <a:r>
            <a:rPr lang="fr-FR"/>
            <a:t>LSTM</a:t>
          </a:r>
          <a:endParaRPr lang="en-US"/>
        </a:p>
      </dgm:t>
    </dgm:pt>
    <dgm:pt modelId="{14458FB0-CB31-49AC-83FB-BC9468408FA2}" type="parTrans" cxnId="{9962A5F7-8AA8-482A-9206-A59E4CE4716A}">
      <dgm:prSet/>
      <dgm:spPr/>
      <dgm:t>
        <a:bodyPr/>
        <a:lstStyle/>
        <a:p>
          <a:endParaRPr lang="en-US"/>
        </a:p>
      </dgm:t>
    </dgm:pt>
    <dgm:pt modelId="{440CE4B7-7B04-470E-8638-C74818E4677F}" type="sibTrans" cxnId="{9962A5F7-8AA8-482A-9206-A59E4CE4716A}">
      <dgm:prSet/>
      <dgm:spPr/>
      <dgm:t>
        <a:bodyPr/>
        <a:lstStyle/>
        <a:p>
          <a:endParaRPr lang="en-US"/>
        </a:p>
      </dgm:t>
    </dgm:pt>
    <dgm:pt modelId="{6C7D5CA8-24BE-4FD1-A6C0-724E3E35D08B}">
      <dgm:prSet/>
      <dgm:spPr/>
      <dgm:t>
        <a:bodyPr/>
        <a:lstStyle/>
        <a:p>
          <a:r>
            <a:rPr lang="fr-FR"/>
            <a:t>Mise en place d’un chatbot</a:t>
          </a:r>
          <a:endParaRPr lang="en-US"/>
        </a:p>
      </dgm:t>
    </dgm:pt>
    <dgm:pt modelId="{E162A8B3-11C3-443E-948A-E3D46B966BCB}" type="parTrans" cxnId="{B882C7AD-CFA5-4BCF-A260-03CABDA4A70C}">
      <dgm:prSet/>
      <dgm:spPr/>
      <dgm:t>
        <a:bodyPr/>
        <a:lstStyle/>
        <a:p>
          <a:endParaRPr lang="en-US"/>
        </a:p>
      </dgm:t>
    </dgm:pt>
    <dgm:pt modelId="{64F53A4A-33DD-43A7-84B9-80572FE70021}" type="sibTrans" cxnId="{B882C7AD-CFA5-4BCF-A260-03CABDA4A70C}">
      <dgm:prSet/>
      <dgm:spPr/>
      <dgm:t>
        <a:bodyPr/>
        <a:lstStyle/>
        <a:p>
          <a:endParaRPr lang="en-US"/>
        </a:p>
      </dgm:t>
    </dgm:pt>
    <dgm:pt modelId="{6B92D670-9E9A-4882-8A3B-C8A0C2631167}">
      <dgm:prSet/>
      <dgm:spPr/>
      <dgm:t>
        <a:bodyPr/>
        <a:lstStyle/>
        <a:p>
          <a:r>
            <a:rPr lang="fr-FR" dirty="0"/>
            <a:t>TF/IDF</a:t>
          </a:r>
          <a:endParaRPr lang="en-US" dirty="0"/>
        </a:p>
      </dgm:t>
    </dgm:pt>
    <dgm:pt modelId="{37FAC2CB-47F7-475A-886F-3257C20708C6}" type="parTrans" cxnId="{4B2E53E0-C71A-4DB9-B847-9265D4D54F7B}">
      <dgm:prSet/>
      <dgm:spPr/>
      <dgm:t>
        <a:bodyPr/>
        <a:lstStyle/>
        <a:p>
          <a:endParaRPr lang="en-US"/>
        </a:p>
      </dgm:t>
    </dgm:pt>
    <dgm:pt modelId="{F534C8F5-5E9A-4B80-BB18-59045A16097D}" type="sibTrans" cxnId="{4B2E53E0-C71A-4DB9-B847-9265D4D54F7B}">
      <dgm:prSet/>
      <dgm:spPr/>
      <dgm:t>
        <a:bodyPr/>
        <a:lstStyle/>
        <a:p>
          <a:endParaRPr lang="en-US"/>
        </a:p>
      </dgm:t>
    </dgm:pt>
    <dgm:pt modelId="{01E93E51-37A6-4A49-8B41-F818FA5E0954}">
      <dgm:prSet/>
      <dgm:spPr/>
      <dgm:t>
        <a:bodyPr/>
        <a:lstStyle/>
        <a:p>
          <a:r>
            <a:rPr lang="fr-FR" dirty="0"/>
            <a:t>Word </a:t>
          </a:r>
          <a:r>
            <a:rPr lang="fr-FR" dirty="0" err="1"/>
            <a:t>vectors</a:t>
          </a:r>
          <a:endParaRPr lang="en-US" dirty="0"/>
        </a:p>
      </dgm:t>
    </dgm:pt>
    <dgm:pt modelId="{93818D63-DB15-464D-8CA1-611DC74E4F4B}" type="parTrans" cxnId="{F0C1CA65-9AA9-4F18-8CFC-C86B6A60B9A2}">
      <dgm:prSet/>
      <dgm:spPr/>
      <dgm:t>
        <a:bodyPr/>
        <a:lstStyle/>
        <a:p>
          <a:endParaRPr lang="en-US"/>
        </a:p>
      </dgm:t>
    </dgm:pt>
    <dgm:pt modelId="{73E21FD1-66F8-4F63-BA74-A9D358615845}" type="sibTrans" cxnId="{F0C1CA65-9AA9-4F18-8CFC-C86B6A60B9A2}">
      <dgm:prSet/>
      <dgm:spPr/>
      <dgm:t>
        <a:bodyPr/>
        <a:lstStyle/>
        <a:p>
          <a:endParaRPr lang="en-US"/>
        </a:p>
      </dgm:t>
    </dgm:pt>
    <dgm:pt modelId="{06A53263-FCDB-45C7-B869-38D763CE5278}">
      <dgm:prSet/>
      <dgm:spPr/>
      <dgm:t>
        <a:bodyPr/>
        <a:lstStyle/>
        <a:p>
          <a:r>
            <a:rPr lang="fr-FR" dirty="0"/>
            <a:t>Bag of </a:t>
          </a:r>
          <a:r>
            <a:rPr lang="fr-FR" dirty="0" err="1"/>
            <a:t>words</a:t>
          </a:r>
          <a:endParaRPr lang="en-US" dirty="0"/>
        </a:p>
      </dgm:t>
    </dgm:pt>
    <dgm:pt modelId="{B7A9A74A-F31D-4EB8-8197-46ADFB743C44}" type="parTrans" cxnId="{5CC48782-02B5-4E64-A1AB-19D1CECB1FA7}">
      <dgm:prSet/>
      <dgm:spPr/>
      <dgm:t>
        <a:bodyPr/>
        <a:lstStyle/>
        <a:p>
          <a:endParaRPr lang="en-US"/>
        </a:p>
      </dgm:t>
    </dgm:pt>
    <dgm:pt modelId="{D2B410E3-B27B-4513-9FDB-055B65763721}" type="sibTrans" cxnId="{5CC48782-02B5-4E64-A1AB-19D1CECB1FA7}">
      <dgm:prSet/>
      <dgm:spPr/>
      <dgm:t>
        <a:bodyPr/>
        <a:lstStyle/>
        <a:p>
          <a:endParaRPr lang="en-US"/>
        </a:p>
      </dgm:t>
    </dgm:pt>
    <dgm:pt modelId="{405785A1-A39D-4737-AE50-9C9DD9FC0154}" type="pres">
      <dgm:prSet presAssocID="{F4BA8D27-D580-46F2-A6E4-2DE88A3043F3}" presName="linear" presStyleCnt="0">
        <dgm:presLayoutVars>
          <dgm:animLvl val="lvl"/>
          <dgm:resizeHandles val="exact"/>
        </dgm:presLayoutVars>
      </dgm:prSet>
      <dgm:spPr/>
    </dgm:pt>
    <dgm:pt modelId="{20AC73AA-4606-4BFF-98A9-D219E59A4E0D}" type="pres">
      <dgm:prSet presAssocID="{ADF4EF93-17D7-46D4-9B3C-7A47412D633D}" presName="parentText" presStyleLbl="node1" presStyleIdx="0" presStyleCnt="5">
        <dgm:presLayoutVars>
          <dgm:chMax val="0"/>
          <dgm:bulletEnabled val="1"/>
        </dgm:presLayoutVars>
      </dgm:prSet>
      <dgm:spPr/>
    </dgm:pt>
    <dgm:pt modelId="{5B1B57B4-DE2C-449E-80A7-9609B709689A}" type="pres">
      <dgm:prSet presAssocID="{8729758A-6CDF-4913-8820-51F7D87925A8}" presName="spacer" presStyleCnt="0"/>
      <dgm:spPr/>
    </dgm:pt>
    <dgm:pt modelId="{2BC24F09-2C7D-41C0-B323-061D60CA5FE1}" type="pres">
      <dgm:prSet presAssocID="{036CC379-5035-46F5-985A-185D6B9156B4}" presName="parentText" presStyleLbl="node1" presStyleIdx="1" presStyleCnt="5">
        <dgm:presLayoutVars>
          <dgm:chMax val="0"/>
          <dgm:bulletEnabled val="1"/>
        </dgm:presLayoutVars>
      </dgm:prSet>
      <dgm:spPr/>
    </dgm:pt>
    <dgm:pt modelId="{5B806DEF-D029-4AF1-AC49-9EA01FDA6A1A}" type="pres">
      <dgm:prSet presAssocID="{C0EF27B3-C300-4C69-B17F-E1326A7B9FB9}" presName="spacer" presStyleCnt="0"/>
      <dgm:spPr/>
    </dgm:pt>
    <dgm:pt modelId="{F37527E1-F42A-4418-8703-80F9C0A43E67}" type="pres">
      <dgm:prSet presAssocID="{7C40A6F8-AA2D-4DA2-9DCC-25172369FAAA}" presName="parentText" presStyleLbl="node1" presStyleIdx="2" presStyleCnt="5">
        <dgm:presLayoutVars>
          <dgm:chMax val="0"/>
          <dgm:bulletEnabled val="1"/>
        </dgm:presLayoutVars>
      </dgm:prSet>
      <dgm:spPr/>
    </dgm:pt>
    <dgm:pt modelId="{46AED075-5CD1-43ED-8DFB-07D2879D7E04}" type="pres">
      <dgm:prSet presAssocID="{7C40A6F8-AA2D-4DA2-9DCC-25172369FAAA}" presName="childText" presStyleLbl="revTx" presStyleIdx="0" presStyleCnt="3">
        <dgm:presLayoutVars>
          <dgm:bulletEnabled val="1"/>
        </dgm:presLayoutVars>
      </dgm:prSet>
      <dgm:spPr/>
    </dgm:pt>
    <dgm:pt modelId="{F7F472EA-D0BF-43EC-B32E-004808EB8513}" type="pres">
      <dgm:prSet presAssocID="{0B8B4985-118D-4837-975A-2158904D9233}" presName="parentText" presStyleLbl="node1" presStyleIdx="3" presStyleCnt="5">
        <dgm:presLayoutVars>
          <dgm:chMax val="0"/>
          <dgm:bulletEnabled val="1"/>
        </dgm:presLayoutVars>
      </dgm:prSet>
      <dgm:spPr/>
    </dgm:pt>
    <dgm:pt modelId="{C26009A8-F953-4979-8A67-816A760FF793}" type="pres">
      <dgm:prSet presAssocID="{0B8B4985-118D-4837-975A-2158904D9233}" presName="childText" presStyleLbl="revTx" presStyleIdx="1" presStyleCnt="3">
        <dgm:presLayoutVars>
          <dgm:bulletEnabled val="1"/>
        </dgm:presLayoutVars>
      </dgm:prSet>
      <dgm:spPr/>
    </dgm:pt>
    <dgm:pt modelId="{08C90DFF-951E-4693-BCEB-A16FD0ECF03F}" type="pres">
      <dgm:prSet presAssocID="{B578FC4F-FBAF-455D-A92B-45856A9745FF}" presName="parentText" presStyleLbl="node1" presStyleIdx="4" presStyleCnt="5">
        <dgm:presLayoutVars>
          <dgm:chMax val="0"/>
          <dgm:bulletEnabled val="1"/>
        </dgm:presLayoutVars>
      </dgm:prSet>
      <dgm:spPr/>
    </dgm:pt>
    <dgm:pt modelId="{BD694375-0EF5-4187-AC41-A6760EBE1806}" type="pres">
      <dgm:prSet presAssocID="{B578FC4F-FBAF-455D-A92B-45856A9745FF}" presName="childText" presStyleLbl="revTx" presStyleIdx="2" presStyleCnt="3">
        <dgm:presLayoutVars>
          <dgm:bulletEnabled val="1"/>
        </dgm:presLayoutVars>
      </dgm:prSet>
      <dgm:spPr/>
    </dgm:pt>
  </dgm:ptLst>
  <dgm:cxnLst>
    <dgm:cxn modelId="{64053800-4738-46FD-A991-81BD856AB1F7}" type="presOf" srcId="{01E93E51-37A6-4A49-8B41-F818FA5E0954}" destId="{C26009A8-F953-4979-8A67-816A760FF793}" srcOrd="0" destOrd="2" presId="urn:microsoft.com/office/officeart/2005/8/layout/vList2"/>
    <dgm:cxn modelId="{C79CEB04-EBB4-4216-B50F-15D1D1B202EE}" srcId="{F4BA8D27-D580-46F2-A6E4-2DE88A3043F3}" destId="{B578FC4F-FBAF-455D-A92B-45856A9745FF}" srcOrd="4" destOrd="0" parTransId="{0C7CE007-CF88-4B66-88CE-04577296DE71}" sibTransId="{14686454-06B3-4453-B293-E0BE1E2239AC}"/>
    <dgm:cxn modelId="{5258BB15-2D0C-4C5D-806B-10A1AB2929EC}" srcId="{7C40A6F8-AA2D-4DA2-9DCC-25172369FAAA}" destId="{14C5BFE9-0B37-40A3-BB8F-3A11EFAA7740}" srcOrd="3" destOrd="0" parTransId="{866ED474-6227-4E00-ABAF-E7EB4E2900A1}" sibTransId="{6647F313-4168-401E-8032-CF65A4BF1BC8}"/>
    <dgm:cxn modelId="{2C82E41B-D7D5-43AE-B748-7E018A675263}" type="presOf" srcId="{6C7D5CA8-24BE-4FD1-A6C0-724E3E35D08B}" destId="{BD694375-0EF5-4187-AC41-A6760EBE1806}" srcOrd="0" destOrd="5" presId="urn:microsoft.com/office/officeart/2005/8/layout/vList2"/>
    <dgm:cxn modelId="{651F3029-FBAA-44A0-853C-BE753CA02972}" srcId="{B578FC4F-FBAF-455D-A92B-45856A9745FF}" destId="{F9CC4FC3-F881-4C69-968E-4F38EF591DDC}" srcOrd="1" destOrd="0" parTransId="{951673B5-9EC1-4B0D-8BC9-E77C43D6EC8B}" sibTransId="{AA563F31-256C-4DB7-A7A2-DA399B538BC5}"/>
    <dgm:cxn modelId="{BFC38D2A-A116-4153-A959-A0D054C8C081}" type="presOf" srcId="{08207F0D-819A-4F13-8F83-289D7DE92C1F}" destId="{46AED075-5CD1-43ED-8DFB-07D2879D7E04}" srcOrd="0" destOrd="2" presId="urn:microsoft.com/office/officeart/2005/8/layout/vList2"/>
    <dgm:cxn modelId="{F1F8BA2A-BC3C-434A-A507-4909E5837181}" type="presOf" srcId="{B578FC4F-FBAF-455D-A92B-45856A9745FF}" destId="{08C90DFF-951E-4693-BCEB-A16FD0ECF03F}" srcOrd="0" destOrd="0" presId="urn:microsoft.com/office/officeart/2005/8/layout/vList2"/>
    <dgm:cxn modelId="{9BBF2833-88CD-444F-8A31-56B955213389}" srcId="{F4BA8D27-D580-46F2-A6E4-2DE88A3043F3}" destId="{ADF4EF93-17D7-46D4-9B3C-7A47412D633D}" srcOrd="0" destOrd="0" parTransId="{6C373009-0F94-467D-BE6B-626CA3F43CB7}" sibTransId="{8729758A-6CDF-4913-8820-51F7D87925A8}"/>
    <dgm:cxn modelId="{BECA0D36-D536-40F9-96D8-E729B4835805}" srcId="{B578FC4F-FBAF-455D-A92B-45856A9745FF}" destId="{E46A5314-6D7E-4AAC-9E33-4F06D0B0C834}" srcOrd="0" destOrd="0" parTransId="{E03B2799-FD1E-4C20-98FD-1256C170F1FE}" sibTransId="{95560B3D-23AB-4CAC-84E0-B850BC459651}"/>
    <dgm:cxn modelId="{1D6E4240-1EB3-447B-8F77-6D7F88D35B64}" type="presOf" srcId="{06A53263-FCDB-45C7-B869-38D763CE5278}" destId="{C26009A8-F953-4979-8A67-816A760FF793}" srcOrd="0" destOrd="0" presId="urn:microsoft.com/office/officeart/2005/8/layout/vList2"/>
    <dgm:cxn modelId="{9A062C5F-56EB-4AC3-B76C-58F512CE256A}" srcId="{F4BA8D27-D580-46F2-A6E4-2DE88A3043F3}" destId="{7C40A6F8-AA2D-4DA2-9DCC-25172369FAAA}" srcOrd="2" destOrd="0" parTransId="{8466D19A-722A-4512-A1BA-0C608AA69423}" sibTransId="{0F47C096-4EC2-49F4-8E47-7A016FBAB9F5}"/>
    <dgm:cxn modelId="{BE9B0960-87E2-4157-A96B-9FA72A3E376B}" type="presOf" srcId="{EF2B7A43-BD60-4B0D-8F19-700CF08E818E}" destId="{46AED075-5CD1-43ED-8DFB-07D2879D7E04}" srcOrd="0" destOrd="1" presId="urn:microsoft.com/office/officeart/2005/8/layout/vList2"/>
    <dgm:cxn modelId="{F0C1CA65-9AA9-4F18-8CFC-C86B6A60B9A2}" srcId="{0B8B4985-118D-4837-975A-2158904D9233}" destId="{01E93E51-37A6-4A49-8B41-F818FA5E0954}" srcOrd="2" destOrd="0" parTransId="{93818D63-DB15-464D-8CA1-611DC74E4F4B}" sibTransId="{73E21FD1-66F8-4F63-BA74-A9D358615845}"/>
    <dgm:cxn modelId="{FFE57866-6F2A-4B45-AADB-90BA63D964E5}" type="presOf" srcId="{FAF37C3D-EE4C-4580-AF5E-B788E0F53451}" destId="{BD694375-0EF5-4187-AC41-A6760EBE1806}" srcOrd="0" destOrd="3" presId="urn:microsoft.com/office/officeart/2005/8/layout/vList2"/>
    <dgm:cxn modelId="{5394956B-3AD2-4308-AD22-DD37F86171EA}" type="presOf" srcId="{7C40A6F8-AA2D-4DA2-9DCC-25172369FAAA}" destId="{F37527E1-F42A-4418-8703-80F9C0A43E67}" srcOrd="0" destOrd="0" presId="urn:microsoft.com/office/officeart/2005/8/layout/vList2"/>
    <dgm:cxn modelId="{9FFAC06C-A958-4197-8E0A-82E52E8B708B}" srcId="{F4BA8D27-D580-46F2-A6E4-2DE88A3043F3}" destId="{0B8B4985-118D-4837-975A-2158904D9233}" srcOrd="3" destOrd="0" parTransId="{8033D8DB-4047-4633-B6EC-0977FDABD563}" sibTransId="{B2BFEE88-9F58-4D2B-9838-7B3CB0487955}"/>
    <dgm:cxn modelId="{28AEDE6C-A99E-4A47-80AA-60EBF77B1053}" type="presOf" srcId="{14C5BFE9-0B37-40A3-BB8F-3A11EFAA7740}" destId="{46AED075-5CD1-43ED-8DFB-07D2879D7E04}" srcOrd="0" destOrd="3" presId="urn:microsoft.com/office/officeart/2005/8/layout/vList2"/>
    <dgm:cxn modelId="{34ECC654-EE1E-4ECB-8AFF-F64F2B607A6A}" srcId="{7C40A6F8-AA2D-4DA2-9DCC-25172369FAAA}" destId="{EF2B7A43-BD60-4B0D-8F19-700CF08E818E}" srcOrd="1" destOrd="0" parTransId="{04FDD408-D292-4046-958F-4B89FEEC705A}" sibTransId="{79BD4E7E-FBC7-451A-844F-FB505A44D333}"/>
    <dgm:cxn modelId="{5580BC75-772A-4CB9-BE29-E52CA268B3E9}" srcId="{7C40A6F8-AA2D-4DA2-9DCC-25172369FAAA}" destId="{3F63DB12-B63E-4B49-AB9E-6E0C31DDED39}" srcOrd="0" destOrd="0" parTransId="{E9B23880-B236-4225-A6E7-191393B1D4CB}" sibTransId="{23B53C6D-B8C5-4901-8832-0EB408BBE0D9}"/>
    <dgm:cxn modelId="{B230F358-26E7-405D-9406-FC22073B12F8}" type="presOf" srcId="{3F63DB12-B63E-4B49-AB9E-6E0C31DDED39}" destId="{46AED075-5CD1-43ED-8DFB-07D2879D7E04}" srcOrd="0" destOrd="0" presId="urn:microsoft.com/office/officeart/2005/8/layout/vList2"/>
    <dgm:cxn modelId="{55136779-59A2-4EE2-8FF3-1D992551B835}" type="presOf" srcId="{036CC379-5035-46F5-985A-185D6B9156B4}" destId="{2BC24F09-2C7D-41C0-B323-061D60CA5FE1}" srcOrd="0" destOrd="0" presId="urn:microsoft.com/office/officeart/2005/8/layout/vList2"/>
    <dgm:cxn modelId="{C8065C7B-F1A2-480C-A50D-0CBCD4B586EA}" srcId="{B578FC4F-FBAF-455D-A92B-45856A9745FF}" destId="{8D74EE28-0674-43E7-B181-9DA13874B512}" srcOrd="2" destOrd="0" parTransId="{53716E91-A127-43D3-AD23-58048216C0DA}" sibTransId="{B823FE37-D57D-4266-98A7-11869326B744}"/>
    <dgm:cxn modelId="{5CC48782-02B5-4E64-A1AB-19D1CECB1FA7}" srcId="{0B8B4985-118D-4837-975A-2158904D9233}" destId="{06A53263-FCDB-45C7-B869-38D763CE5278}" srcOrd="0" destOrd="0" parTransId="{B7A9A74A-F31D-4EB8-8197-46ADFB743C44}" sibTransId="{D2B410E3-B27B-4513-9FDB-055B65763721}"/>
    <dgm:cxn modelId="{764CFA8E-B441-4CF4-8626-D3C77D04E863}" type="presOf" srcId="{0B8B4985-118D-4837-975A-2158904D9233}" destId="{F7F472EA-D0BF-43EC-B32E-004808EB8513}" srcOrd="0" destOrd="0" presId="urn:microsoft.com/office/officeart/2005/8/layout/vList2"/>
    <dgm:cxn modelId="{6D2E3996-D758-4F7C-A62A-1F61F505FC32}" type="presOf" srcId="{F9CC4FC3-F881-4C69-968E-4F38EF591DDC}" destId="{BD694375-0EF5-4187-AC41-A6760EBE1806}" srcOrd="0" destOrd="1" presId="urn:microsoft.com/office/officeart/2005/8/layout/vList2"/>
    <dgm:cxn modelId="{8A3CC3A4-3D08-48CC-B5C8-26A63FB428F7}" type="presOf" srcId="{ADF4EF93-17D7-46D4-9B3C-7A47412D633D}" destId="{20AC73AA-4606-4BFF-98A9-D219E59A4E0D}" srcOrd="0" destOrd="0" presId="urn:microsoft.com/office/officeart/2005/8/layout/vList2"/>
    <dgm:cxn modelId="{B882C7AD-CFA5-4BCF-A260-03CABDA4A70C}" srcId="{B578FC4F-FBAF-455D-A92B-45856A9745FF}" destId="{6C7D5CA8-24BE-4FD1-A6C0-724E3E35D08B}" srcOrd="5" destOrd="0" parTransId="{E162A8B3-11C3-443E-948A-E3D46B966BCB}" sibTransId="{64F53A4A-33DD-43A7-84B9-80572FE70021}"/>
    <dgm:cxn modelId="{05B9DAB8-F742-4478-B316-A3EB348D286F}" type="presOf" srcId="{8D74EE28-0674-43E7-B181-9DA13874B512}" destId="{BD694375-0EF5-4187-AC41-A6760EBE1806}" srcOrd="0" destOrd="2" presId="urn:microsoft.com/office/officeart/2005/8/layout/vList2"/>
    <dgm:cxn modelId="{CFB7B8C3-EC60-4B94-8D07-7497D8833EA5}" type="presOf" srcId="{F4BA8D27-D580-46F2-A6E4-2DE88A3043F3}" destId="{405785A1-A39D-4737-AE50-9C9DD9FC0154}" srcOrd="0" destOrd="0" presId="urn:microsoft.com/office/officeart/2005/8/layout/vList2"/>
    <dgm:cxn modelId="{A67C10C9-4E93-4382-AACC-5EC52E799B41}" srcId="{7C40A6F8-AA2D-4DA2-9DCC-25172369FAAA}" destId="{08207F0D-819A-4F13-8F83-289D7DE92C1F}" srcOrd="2" destOrd="0" parTransId="{EE195889-AB4D-4AC6-8BB3-296E87CC845A}" sibTransId="{D8CD0624-A2AE-4650-8791-656C002E69E4}"/>
    <dgm:cxn modelId="{2FACB9D4-E6A7-439D-B868-9EA972C2C6B0}" type="presOf" srcId="{E46A5314-6D7E-4AAC-9E33-4F06D0B0C834}" destId="{BD694375-0EF5-4187-AC41-A6760EBE1806}" srcOrd="0" destOrd="0" presId="urn:microsoft.com/office/officeart/2005/8/layout/vList2"/>
    <dgm:cxn modelId="{308037D9-84D7-4E39-9592-D07EEAAE2382}" type="presOf" srcId="{C0CD3FC5-CB2D-478E-A723-867A09911948}" destId="{BD694375-0EF5-4187-AC41-A6760EBE1806}" srcOrd="0" destOrd="4" presId="urn:microsoft.com/office/officeart/2005/8/layout/vList2"/>
    <dgm:cxn modelId="{4B2E53E0-C71A-4DB9-B847-9265D4D54F7B}" srcId="{0B8B4985-118D-4837-975A-2158904D9233}" destId="{6B92D670-9E9A-4882-8A3B-C8A0C2631167}" srcOrd="1" destOrd="0" parTransId="{37FAC2CB-47F7-475A-886F-3257C20708C6}" sibTransId="{F534C8F5-5E9A-4B80-BB18-59045A16097D}"/>
    <dgm:cxn modelId="{C25F82E0-89C2-4932-87BD-5C9E8C06D5C7}" type="presOf" srcId="{6B92D670-9E9A-4882-8A3B-C8A0C2631167}" destId="{C26009A8-F953-4979-8A67-816A760FF793}" srcOrd="0" destOrd="1" presId="urn:microsoft.com/office/officeart/2005/8/layout/vList2"/>
    <dgm:cxn modelId="{7576A4EB-0972-4D6C-9FE3-F08A8E038842}" srcId="{B578FC4F-FBAF-455D-A92B-45856A9745FF}" destId="{FAF37C3D-EE4C-4580-AF5E-B788E0F53451}" srcOrd="3" destOrd="0" parTransId="{0BD35416-9D88-439A-8493-AC9A28B73FF4}" sibTransId="{EA92456D-21D4-4CC3-8257-3B36E91CEF5F}"/>
    <dgm:cxn modelId="{00F185F1-1EA6-4E64-8F68-20A6F4822800}" srcId="{F4BA8D27-D580-46F2-A6E4-2DE88A3043F3}" destId="{036CC379-5035-46F5-985A-185D6B9156B4}" srcOrd="1" destOrd="0" parTransId="{86ACB799-D256-497A-80AB-0C382CB2EE8D}" sibTransId="{C0EF27B3-C300-4C69-B17F-E1326A7B9FB9}"/>
    <dgm:cxn modelId="{9962A5F7-8AA8-482A-9206-A59E4CE4716A}" srcId="{B578FC4F-FBAF-455D-A92B-45856A9745FF}" destId="{C0CD3FC5-CB2D-478E-A723-867A09911948}" srcOrd="4" destOrd="0" parTransId="{14458FB0-CB31-49AC-83FB-BC9468408FA2}" sibTransId="{440CE4B7-7B04-470E-8638-C74818E4677F}"/>
    <dgm:cxn modelId="{C95B4E82-43E1-4A45-9F97-23FCEEBBAEE0}" type="presParOf" srcId="{405785A1-A39D-4737-AE50-9C9DD9FC0154}" destId="{20AC73AA-4606-4BFF-98A9-D219E59A4E0D}" srcOrd="0" destOrd="0" presId="urn:microsoft.com/office/officeart/2005/8/layout/vList2"/>
    <dgm:cxn modelId="{6B3A4D90-380B-4472-987B-9CB2F2CF8171}" type="presParOf" srcId="{405785A1-A39D-4737-AE50-9C9DD9FC0154}" destId="{5B1B57B4-DE2C-449E-80A7-9609B709689A}" srcOrd="1" destOrd="0" presId="urn:microsoft.com/office/officeart/2005/8/layout/vList2"/>
    <dgm:cxn modelId="{739DE1BA-1223-41B7-A249-C3E76015E126}" type="presParOf" srcId="{405785A1-A39D-4737-AE50-9C9DD9FC0154}" destId="{2BC24F09-2C7D-41C0-B323-061D60CA5FE1}" srcOrd="2" destOrd="0" presId="urn:microsoft.com/office/officeart/2005/8/layout/vList2"/>
    <dgm:cxn modelId="{C3A97306-E1E0-4FF6-8955-8D65F44DF0BE}" type="presParOf" srcId="{405785A1-A39D-4737-AE50-9C9DD9FC0154}" destId="{5B806DEF-D029-4AF1-AC49-9EA01FDA6A1A}" srcOrd="3" destOrd="0" presId="urn:microsoft.com/office/officeart/2005/8/layout/vList2"/>
    <dgm:cxn modelId="{F68AC8C2-7E8D-479A-85CB-CF6C6456E3B4}" type="presParOf" srcId="{405785A1-A39D-4737-AE50-9C9DD9FC0154}" destId="{F37527E1-F42A-4418-8703-80F9C0A43E67}" srcOrd="4" destOrd="0" presId="urn:microsoft.com/office/officeart/2005/8/layout/vList2"/>
    <dgm:cxn modelId="{8BC8F8DD-C65E-4A63-82E4-A29B9BA7FE7D}" type="presParOf" srcId="{405785A1-A39D-4737-AE50-9C9DD9FC0154}" destId="{46AED075-5CD1-43ED-8DFB-07D2879D7E04}" srcOrd="5" destOrd="0" presId="urn:microsoft.com/office/officeart/2005/8/layout/vList2"/>
    <dgm:cxn modelId="{80C1FFAF-AD64-4B3F-BE39-B56C59C8A4AD}" type="presParOf" srcId="{405785A1-A39D-4737-AE50-9C9DD9FC0154}" destId="{F7F472EA-D0BF-43EC-B32E-004808EB8513}" srcOrd="6" destOrd="0" presId="urn:microsoft.com/office/officeart/2005/8/layout/vList2"/>
    <dgm:cxn modelId="{6D28D9E3-1532-402D-A303-0BA07F8CCDE1}" type="presParOf" srcId="{405785A1-A39D-4737-AE50-9C9DD9FC0154}" destId="{C26009A8-F953-4979-8A67-816A760FF793}" srcOrd="7" destOrd="0" presId="urn:microsoft.com/office/officeart/2005/8/layout/vList2"/>
    <dgm:cxn modelId="{823A25A6-E41B-4D70-8775-5D9142B5C608}" type="presParOf" srcId="{405785A1-A39D-4737-AE50-9C9DD9FC0154}" destId="{08C90DFF-951E-4693-BCEB-A16FD0ECF03F}" srcOrd="8" destOrd="0" presId="urn:microsoft.com/office/officeart/2005/8/layout/vList2"/>
    <dgm:cxn modelId="{98B293D4-D6FE-467D-866C-34BF6BB1105F}" type="presParOf" srcId="{405785A1-A39D-4737-AE50-9C9DD9FC0154}" destId="{BD694375-0EF5-4187-AC41-A6760EBE180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C73AA-4606-4BFF-98A9-D219E59A4E0D}">
      <dsp:nvSpPr>
        <dsp:cNvPr id="0" name=""/>
        <dsp:cNvSpPr/>
      </dsp:nvSpPr>
      <dsp:spPr>
        <a:xfrm>
          <a:off x="0" y="21559"/>
          <a:ext cx="6666833" cy="4317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Introduction</a:t>
          </a:r>
          <a:endParaRPr lang="en-US" sz="1800" kern="1200"/>
        </a:p>
      </dsp:txBody>
      <dsp:txXfrm>
        <a:off x="21075" y="42634"/>
        <a:ext cx="6624683" cy="389580"/>
      </dsp:txXfrm>
    </dsp:sp>
    <dsp:sp modelId="{2BC24F09-2C7D-41C0-B323-061D60CA5FE1}">
      <dsp:nvSpPr>
        <dsp:cNvPr id="0" name=""/>
        <dsp:cNvSpPr/>
      </dsp:nvSpPr>
      <dsp:spPr>
        <a:xfrm>
          <a:off x="0" y="505129"/>
          <a:ext cx="6666833" cy="43173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Bases de python pour les textes</a:t>
          </a:r>
          <a:endParaRPr lang="en-US" sz="1800" kern="1200"/>
        </a:p>
      </dsp:txBody>
      <dsp:txXfrm>
        <a:off x="21075" y="526204"/>
        <a:ext cx="6624683" cy="389580"/>
      </dsp:txXfrm>
    </dsp:sp>
    <dsp:sp modelId="{F37527E1-F42A-4418-8703-80F9C0A43E67}">
      <dsp:nvSpPr>
        <dsp:cNvPr id="0" name=""/>
        <dsp:cNvSpPr/>
      </dsp:nvSpPr>
      <dsp:spPr>
        <a:xfrm>
          <a:off x="0" y="988699"/>
          <a:ext cx="6666833" cy="43173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Preprocessing des données</a:t>
          </a:r>
          <a:endParaRPr lang="en-US" sz="1800" kern="1200"/>
        </a:p>
      </dsp:txBody>
      <dsp:txXfrm>
        <a:off x="21075" y="1009774"/>
        <a:ext cx="6624683" cy="389580"/>
      </dsp:txXfrm>
    </dsp:sp>
    <dsp:sp modelId="{46AED075-5CD1-43ED-8DFB-07D2879D7E04}">
      <dsp:nvSpPr>
        <dsp:cNvPr id="0" name=""/>
        <dsp:cNvSpPr/>
      </dsp:nvSpPr>
      <dsp:spPr>
        <a:xfrm>
          <a:off x="0" y="1420429"/>
          <a:ext cx="6666833"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err="1"/>
            <a:t>Tokenization</a:t>
          </a:r>
          <a:endParaRPr lang="en-US" sz="1400" kern="1200" dirty="0"/>
        </a:p>
        <a:p>
          <a:pPr marL="114300" lvl="1" indent="-114300" algn="l" defTabSz="622300">
            <a:lnSpc>
              <a:spcPct val="90000"/>
            </a:lnSpc>
            <a:spcBef>
              <a:spcPct val="0"/>
            </a:spcBef>
            <a:spcAft>
              <a:spcPct val="20000"/>
            </a:spcAft>
            <a:buChar char="•"/>
          </a:pPr>
          <a:r>
            <a:rPr lang="fr-FR" sz="1400" kern="1200"/>
            <a:t>Stemming</a:t>
          </a:r>
          <a:endParaRPr lang="en-US" sz="1400" kern="1200"/>
        </a:p>
        <a:p>
          <a:pPr marL="114300" lvl="1" indent="-114300" algn="l" defTabSz="622300">
            <a:lnSpc>
              <a:spcPct val="90000"/>
            </a:lnSpc>
            <a:spcBef>
              <a:spcPct val="0"/>
            </a:spcBef>
            <a:spcAft>
              <a:spcPct val="20000"/>
            </a:spcAft>
            <a:buChar char="•"/>
          </a:pPr>
          <a:r>
            <a:rPr lang="fr-FR" sz="1400" kern="1200" dirty="0" err="1"/>
            <a:t>Lemmatization</a:t>
          </a:r>
          <a:endParaRPr lang="en-US" sz="1400" kern="1200" dirty="0"/>
        </a:p>
        <a:p>
          <a:pPr marL="114300" lvl="1" indent="-114300" algn="l" defTabSz="622300">
            <a:lnSpc>
              <a:spcPct val="90000"/>
            </a:lnSpc>
            <a:spcBef>
              <a:spcPct val="0"/>
            </a:spcBef>
            <a:spcAft>
              <a:spcPct val="20000"/>
            </a:spcAft>
            <a:buChar char="•"/>
          </a:pPr>
          <a:r>
            <a:rPr lang="fr-FR" sz="1400" kern="1200" dirty="0"/>
            <a:t>Stop </a:t>
          </a:r>
          <a:r>
            <a:rPr lang="fr-FR" sz="1400" kern="1200" dirty="0" err="1"/>
            <a:t>words</a:t>
          </a:r>
          <a:endParaRPr lang="en-US" sz="1400" kern="1200" dirty="0"/>
        </a:p>
      </dsp:txBody>
      <dsp:txXfrm>
        <a:off x="0" y="1420429"/>
        <a:ext cx="6666833" cy="968760"/>
      </dsp:txXfrm>
    </dsp:sp>
    <dsp:sp modelId="{F7F472EA-D0BF-43EC-B32E-004808EB8513}">
      <dsp:nvSpPr>
        <dsp:cNvPr id="0" name=""/>
        <dsp:cNvSpPr/>
      </dsp:nvSpPr>
      <dsp:spPr>
        <a:xfrm>
          <a:off x="0" y="2389189"/>
          <a:ext cx="6666833" cy="43173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Classification des textes et analyse des sentiments</a:t>
          </a:r>
          <a:endParaRPr lang="en-US" sz="1800" kern="1200" dirty="0"/>
        </a:p>
      </dsp:txBody>
      <dsp:txXfrm>
        <a:off x="21075" y="2410264"/>
        <a:ext cx="6624683" cy="389580"/>
      </dsp:txXfrm>
    </dsp:sp>
    <dsp:sp modelId="{C26009A8-F953-4979-8A67-816A760FF793}">
      <dsp:nvSpPr>
        <dsp:cNvPr id="0" name=""/>
        <dsp:cNvSpPr/>
      </dsp:nvSpPr>
      <dsp:spPr>
        <a:xfrm>
          <a:off x="0" y="2820920"/>
          <a:ext cx="666683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a:t>Bag of </a:t>
          </a:r>
          <a:r>
            <a:rPr lang="fr-FR" sz="1400" kern="1200" dirty="0" err="1"/>
            <a:t>words</a:t>
          </a:r>
          <a:endParaRPr lang="en-US" sz="1400" kern="1200" dirty="0"/>
        </a:p>
        <a:p>
          <a:pPr marL="114300" lvl="1" indent="-114300" algn="l" defTabSz="622300">
            <a:lnSpc>
              <a:spcPct val="90000"/>
            </a:lnSpc>
            <a:spcBef>
              <a:spcPct val="0"/>
            </a:spcBef>
            <a:spcAft>
              <a:spcPct val="20000"/>
            </a:spcAft>
            <a:buChar char="•"/>
          </a:pPr>
          <a:r>
            <a:rPr lang="fr-FR" sz="1400" kern="1200" dirty="0"/>
            <a:t>TF/IDF</a:t>
          </a:r>
          <a:endParaRPr lang="en-US" sz="1400" kern="1200" dirty="0"/>
        </a:p>
        <a:p>
          <a:pPr marL="114300" lvl="1" indent="-114300" algn="l" defTabSz="622300">
            <a:lnSpc>
              <a:spcPct val="90000"/>
            </a:lnSpc>
            <a:spcBef>
              <a:spcPct val="0"/>
            </a:spcBef>
            <a:spcAft>
              <a:spcPct val="20000"/>
            </a:spcAft>
            <a:buChar char="•"/>
          </a:pPr>
          <a:r>
            <a:rPr lang="fr-FR" sz="1400" kern="1200" dirty="0"/>
            <a:t>Word </a:t>
          </a:r>
          <a:r>
            <a:rPr lang="fr-FR" sz="1400" kern="1200" dirty="0" err="1"/>
            <a:t>vectors</a:t>
          </a:r>
          <a:endParaRPr lang="en-US" sz="1400" kern="1200" dirty="0"/>
        </a:p>
      </dsp:txBody>
      <dsp:txXfrm>
        <a:off x="0" y="2820920"/>
        <a:ext cx="6666833" cy="726570"/>
      </dsp:txXfrm>
    </dsp:sp>
    <dsp:sp modelId="{08C90DFF-951E-4693-BCEB-A16FD0ECF03F}">
      <dsp:nvSpPr>
        <dsp:cNvPr id="0" name=""/>
        <dsp:cNvSpPr/>
      </dsp:nvSpPr>
      <dsp:spPr>
        <a:xfrm>
          <a:off x="0" y="3547490"/>
          <a:ext cx="6666833" cy="4317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Deep Learning pour NLP</a:t>
          </a:r>
          <a:endParaRPr lang="en-US" sz="1800" kern="1200" dirty="0"/>
        </a:p>
      </dsp:txBody>
      <dsp:txXfrm>
        <a:off x="21075" y="3568565"/>
        <a:ext cx="6624683" cy="389580"/>
      </dsp:txXfrm>
    </dsp:sp>
    <dsp:sp modelId="{BD694375-0EF5-4187-AC41-A6760EBE1806}">
      <dsp:nvSpPr>
        <dsp:cNvPr id="0" name=""/>
        <dsp:cNvSpPr/>
      </dsp:nvSpPr>
      <dsp:spPr>
        <a:xfrm>
          <a:off x="0" y="3979220"/>
          <a:ext cx="6666833"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a:t>Perceptron</a:t>
          </a:r>
          <a:endParaRPr lang="en-US" sz="1400" kern="1200"/>
        </a:p>
        <a:p>
          <a:pPr marL="114300" lvl="1" indent="-114300" algn="l" defTabSz="622300">
            <a:lnSpc>
              <a:spcPct val="90000"/>
            </a:lnSpc>
            <a:spcBef>
              <a:spcPct val="0"/>
            </a:spcBef>
            <a:spcAft>
              <a:spcPct val="20000"/>
            </a:spcAft>
            <a:buChar char="•"/>
          </a:pPr>
          <a:r>
            <a:rPr lang="fr-FR" sz="1400" kern="1200"/>
            <a:t>NN</a:t>
          </a:r>
          <a:endParaRPr lang="en-US" sz="1400" kern="1200"/>
        </a:p>
        <a:p>
          <a:pPr marL="114300" lvl="1" indent="-114300" algn="l" defTabSz="622300">
            <a:lnSpc>
              <a:spcPct val="90000"/>
            </a:lnSpc>
            <a:spcBef>
              <a:spcPct val="0"/>
            </a:spcBef>
            <a:spcAft>
              <a:spcPct val="20000"/>
            </a:spcAft>
            <a:buChar char="•"/>
          </a:pPr>
          <a:r>
            <a:rPr lang="fr-FR" sz="1400" kern="1200"/>
            <a:t>Quelques rappels sur Keras</a:t>
          </a:r>
          <a:endParaRPr lang="en-US" sz="1400" kern="1200"/>
        </a:p>
        <a:p>
          <a:pPr marL="114300" lvl="1" indent="-114300" algn="l" defTabSz="622300">
            <a:lnSpc>
              <a:spcPct val="90000"/>
            </a:lnSpc>
            <a:spcBef>
              <a:spcPct val="0"/>
            </a:spcBef>
            <a:spcAft>
              <a:spcPct val="20000"/>
            </a:spcAft>
            <a:buChar char="•"/>
          </a:pPr>
          <a:r>
            <a:rPr lang="fr-FR" sz="1400" kern="1200"/>
            <a:t>RNN</a:t>
          </a:r>
          <a:endParaRPr lang="en-US" sz="1400" kern="1200"/>
        </a:p>
        <a:p>
          <a:pPr marL="114300" lvl="1" indent="-114300" algn="l" defTabSz="622300">
            <a:lnSpc>
              <a:spcPct val="90000"/>
            </a:lnSpc>
            <a:spcBef>
              <a:spcPct val="0"/>
            </a:spcBef>
            <a:spcAft>
              <a:spcPct val="20000"/>
            </a:spcAft>
            <a:buChar char="•"/>
          </a:pPr>
          <a:r>
            <a:rPr lang="fr-FR" sz="1400" kern="1200"/>
            <a:t>LSTM</a:t>
          </a:r>
          <a:endParaRPr lang="en-US" sz="1400" kern="1200"/>
        </a:p>
        <a:p>
          <a:pPr marL="114300" lvl="1" indent="-114300" algn="l" defTabSz="622300">
            <a:lnSpc>
              <a:spcPct val="90000"/>
            </a:lnSpc>
            <a:spcBef>
              <a:spcPct val="0"/>
            </a:spcBef>
            <a:spcAft>
              <a:spcPct val="20000"/>
            </a:spcAft>
            <a:buChar char="•"/>
          </a:pPr>
          <a:r>
            <a:rPr lang="fr-FR" sz="1400" kern="1200"/>
            <a:t>Mise en place d’un chatbot</a:t>
          </a:r>
          <a:endParaRPr lang="en-US" sz="1400" kern="1200"/>
        </a:p>
      </dsp:txBody>
      <dsp:txXfrm>
        <a:off x="0" y="3979220"/>
        <a:ext cx="6666833" cy="14531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49B98-8037-A158-407D-D41B39FEE03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102BF04C-3E65-2C31-CF5E-6A41C228C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D9EE3F93-4C4C-3050-7C46-9CC73A5C4273}"/>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8522E505-660E-210E-081F-5C7CC5705D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1028587-38F7-71A3-70C6-8D2CC676468D}"/>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120108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DBC77-0968-CAC3-9607-CAD2FD4A6D7B}"/>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92210E26-8AA5-DE88-7E6C-76A8EC25730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F93FE42-91BB-BA7E-7A94-A8A40A5AE460}"/>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81F72573-FF60-D4C9-2795-EC89CA862FD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4B1D6DB-91C0-B491-F512-DA9DC0E10637}"/>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505388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A839F70-EF5A-1E15-3FBF-E5614855030A}"/>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0A481328-E67B-000B-F4B8-113F3082446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755F2333-8409-DFCB-9BF8-A718F54B1801}"/>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3EFAF1C5-56AA-BBCD-B71F-1CA4A5B80A8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280B359-7D9C-BC55-8FD5-F303D9E7591D}"/>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120555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02EAD-113B-AB6D-E598-6EEEA295D778}"/>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573CB37-76E6-8679-813B-7EFB436AB9F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77FCF99-FE56-D727-5724-DF7183EC4164}"/>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DE1AFB1B-562A-90A9-13A3-B590DFEFE7E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631D7F8-CB3E-47A6-17F9-04A6405E55C9}"/>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320818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C2883-21D4-2063-59A0-44604BBB080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06AC7B20-FEC3-6FDF-E835-558308E41D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28DDF50-7353-B153-F004-7F8F49CAA307}"/>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0F0AA953-075C-F07F-4019-BA9498DD836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5A3D922-BEEC-05A6-0100-39724070B7AE}"/>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98177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DF1E2-B801-0F59-1FD0-FB4ABEE5AF0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0C1882F9-722A-35F0-D474-03DE9EB618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0786C121-57F5-00D1-B252-63319960F70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3A1286B-030C-40A3-D57D-9C8CF179F154}"/>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6" name="Espace réservé du pied de page 5">
            <a:extLst>
              <a:ext uri="{FF2B5EF4-FFF2-40B4-BE49-F238E27FC236}">
                <a16:creationId xmlns:a16="http://schemas.microsoft.com/office/drawing/2014/main" id="{A47C199D-6657-5537-9616-25CBA000840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955B235-1681-C594-AE45-C176A4D24E77}"/>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86290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3679B-62EA-C695-E707-5F1F6ED4EE8B}"/>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030CC257-7D5F-55FE-B7BE-4A6A9ADF0C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44BFCC3-1BA6-8DB0-E378-AC926F9D739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2D927092-8AAD-0850-0558-1802545A42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7FD9866-F20B-4D63-C0D2-C5AACCEC8C4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E967A82D-DFD2-BB7B-94F1-D66C53309672}"/>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8" name="Espace réservé du pied de page 7">
            <a:extLst>
              <a:ext uri="{FF2B5EF4-FFF2-40B4-BE49-F238E27FC236}">
                <a16:creationId xmlns:a16="http://schemas.microsoft.com/office/drawing/2014/main" id="{82A50AEB-C1D6-7FA1-7459-5D8301AFFE34}"/>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18B31372-8497-FD51-C0C0-73DDA993451A}"/>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76262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6DD53B-1A1A-6122-DB4E-9B055252147D}"/>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CAF40136-37FC-1821-3D3A-E314B83A33EE}"/>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4" name="Espace réservé du pied de page 3">
            <a:extLst>
              <a:ext uri="{FF2B5EF4-FFF2-40B4-BE49-F238E27FC236}">
                <a16:creationId xmlns:a16="http://schemas.microsoft.com/office/drawing/2014/main" id="{785205CE-D3CD-186E-4365-107AA5D36B33}"/>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8F2FA78A-91F4-602B-DDBB-9296B7DE4B41}"/>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12943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0EDA481-888A-E347-C973-8429C324423D}"/>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3" name="Espace réservé du pied de page 2">
            <a:extLst>
              <a:ext uri="{FF2B5EF4-FFF2-40B4-BE49-F238E27FC236}">
                <a16:creationId xmlns:a16="http://schemas.microsoft.com/office/drawing/2014/main" id="{9A336DB2-5803-D612-D88E-2DE793B67BFE}"/>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B90B420F-27F8-74BA-8C3A-4E531EB6EB64}"/>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252524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4764D9-DD1E-5B1E-23E0-F968825AF0D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B98053FB-A254-C0CE-3322-1F370FA8C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4F3A6460-AB50-B820-CE7E-D32CB4EFF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BFAF7A7-C30A-B20A-D161-29A53E845E24}"/>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6" name="Espace réservé du pied de page 5">
            <a:extLst>
              <a:ext uri="{FF2B5EF4-FFF2-40B4-BE49-F238E27FC236}">
                <a16:creationId xmlns:a16="http://schemas.microsoft.com/office/drawing/2014/main" id="{871314AA-6DC3-7CF5-92F7-4C47BCD3AD95}"/>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0457EDD-CB54-99E3-2CCB-B6F309E4BD90}"/>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2741167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3FC35-43BC-FA9D-8423-FF8D1F3671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B26A511A-B0C1-B4C3-0DBD-D18C47FD17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299E0404-1E70-F403-9012-7A99BE327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7F48051-2A4A-452D-641F-547B73D25D01}"/>
              </a:ext>
            </a:extLst>
          </p:cNvPr>
          <p:cNvSpPr>
            <a:spLocks noGrp="1"/>
          </p:cNvSpPr>
          <p:nvPr>
            <p:ph type="dt" sz="half" idx="10"/>
          </p:nvPr>
        </p:nvSpPr>
        <p:spPr/>
        <p:txBody>
          <a:bodyPr/>
          <a:lstStyle/>
          <a:p>
            <a:fld id="{FF952E57-8E8C-4F7B-A25F-3F7E6BDE20CE}" type="datetimeFigureOut">
              <a:rPr lang="en-US" smtClean="0"/>
              <a:t>3/7/2024</a:t>
            </a:fld>
            <a:endParaRPr lang="en-US"/>
          </a:p>
        </p:txBody>
      </p:sp>
      <p:sp>
        <p:nvSpPr>
          <p:cNvPr id="6" name="Espace réservé du pied de page 5">
            <a:extLst>
              <a:ext uri="{FF2B5EF4-FFF2-40B4-BE49-F238E27FC236}">
                <a16:creationId xmlns:a16="http://schemas.microsoft.com/office/drawing/2014/main" id="{FF57E82F-D32A-7239-9EED-3E97B61BAE1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08C1D2E-E3EF-843D-F884-648EAB6D3EFC}"/>
              </a:ext>
            </a:extLst>
          </p:cNvPr>
          <p:cNvSpPr>
            <a:spLocks noGrp="1"/>
          </p:cNvSpPr>
          <p:nvPr>
            <p:ph type="sldNum" sz="quarter" idx="12"/>
          </p:nvPr>
        </p:nvSpPr>
        <p:spPr/>
        <p:txBody>
          <a:bodyPr/>
          <a:lstStyle/>
          <a:p>
            <a:fld id="{D7DC655B-1163-4F3E-BA95-DA051E904797}" type="slidenum">
              <a:rPr lang="en-US" smtClean="0"/>
              <a:t>‹N°›</a:t>
            </a:fld>
            <a:endParaRPr lang="en-US"/>
          </a:p>
        </p:txBody>
      </p:sp>
    </p:spTree>
    <p:extLst>
      <p:ext uri="{BB962C8B-B14F-4D97-AF65-F5344CB8AC3E}">
        <p14:creationId xmlns:p14="http://schemas.microsoft.com/office/powerpoint/2010/main" val="226803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5E2226-AAEC-F52A-E28A-CC6FBD5EFA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BE6F39CF-3172-F33B-1948-DCD9161FD1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A5E3A068-8E93-A68C-EE70-3A68FB4EF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52E57-8E8C-4F7B-A25F-3F7E6BDE20CE}" type="datetimeFigureOut">
              <a:rPr lang="en-US" smtClean="0"/>
              <a:t>3/7/2024</a:t>
            </a:fld>
            <a:endParaRPr lang="en-US"/>
          </a:p>
        </p:txBody>
      </p:sp>
      <p:sp>
        <p:nvSpPr>
          <p:cNvPr id="5" name="Espace réservé du pied de page 4">
            <a:extLst>
              <a:ext uri="{FF2B5EF4-FFF2-40B4-BE49-F238E27FC236}">
                <a16:creationId xmlns:a16="http://schemas.microsoft.com/office/drawing/2014/main" id="{9717C795-3FDA-0A7F-0F3C-A57FE4B658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5495872A-82BC-F16A-A702-E87BF7F794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DC655B-1163-4F3E-BA95-DA051E904797}" type="slidenum">
              <a:rPr lang="en-US" smtClean="0"/>
              <a:t>‹N°›</a:t>
            </a:fld>
            <a:endParaRPr lang="en-US"/>
          </a:p>
        </p:txBody>
      </p:sp>
    </p:spTree>
    <p:extLst>
      <p:ext uri="{BB962C8B-B14F-4D97-AF65-F5344CB8AC3E}">
        <p14:creationId xmlns:p14="http://schemas.microsoft.com/office/powerpoint/2010/main" val="4114627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journaldunet.fr/web-tech/guide-de-l-intelligence-artificielle/1501291-bo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723E2D-4E80-98CD-BA51-4FDFC004B40E}"/>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Natural Language Processing</a:t>
            </a:r>
          </a:p>
        </p:txBody>
      </p:sp>
      <p:sp>
        <p:nvSpPr>
          <p:cNvPr id="3" name="Sous-titre 2">
            <a:extLst>
              <a:ext uri="{FF2B5EF4-FFF2-40B4-BE49-F238E27FC236}">
                <a16:creationId xmlns:a16="http://schemas.microsoft.com/office/drawing/2014/main" id="{03EB7351-0756-49B5-95DA-EACD9BFA5246}"/>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sz="2000" dirty="0"/>
              <a:t>Antoine LUBOYA MBINGILA</a:t>
            </a:r>
          </a:p>
          <a:p>
            <a:pPr indent="-228600" algn="l">
              <a:buFont typeface="Arial" panose="020B0604020202020204" pitchFamily="34" charset="0"/>
              <a:buChar char="•"/>
            </a:pPr>
            <a:r>
              <a:rPr lang="en-US" sz="2000" dirty="0"/>
              <a:t>M2</a:t>
            </a:r>
          </a:p>
          <a:p>
            <a:pPr indent="-228600" algn="l">
              <a:buFont typeface="Arial" panose="020B0604020202020204" pitchFamily="34" charset="0"/>
              <a:buChar char="•"/>
            </a:pPr>
            <a:r>
              <a:rPr lang="en-US" sz="2000" dirty="0"/>
              <a:t>2024</a:t>
            </a:r>
          </a:p>
        </p:txBody>
      </p:sp>
    </p:spTree>
    <p:extLst>
      <p:ext uri="{BB962C8B-B14F-4D97-AF65-F5344CB8AC3E}">
        <p14:creationId xmlns:p14="http://schemas.microsoft.com/office/powerpoint/2010/main" val="3021911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t>
            </a:r>
            <a:r>
              <a:rPr lang="fr-FR" sz="2000" b="1" dirty="0" err="1">
                <a:solidFill>
                  <a:srgbClr val="303030"/>
                </a:solidFill>
                <a:latin typeface="Poppins" panose="00000500000000000000" pitchFamily="2" charset="0"/>
              </a:rPr>
              <a:t>Chatbot</a:t>
            </a:r>
            <a:endParaRPr lang="fr-FR" sz="2000" b="1" i="0" dirty="0">
              <a:solidFill>
                <a:srgbClr val="303030"/>
              </a:solidFill>
              <a:effectLst/>
              <a:latin typeface="Poppins" panose="00000500000000000000" pitchFamily="2" charset="0"/>
            </a:endParaRP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5" name="Image 4">
            <a:extLst>
              <a:ext uri="{FF2B5EF4-FFF2-40B4-BE49-F238E27FC236}">
                <a16:creationId xmlns:a16="http://schemas.microsoft.com/office/drawing/2014/main" id="{168D0489-D517-F9AD-351D-DC620CB26E59}"/>
              </a:ext>
            </a:extLst>
          </p:cNvPr>
          <p:cNvPicPr>
            <a:picLocks noChangeAspect="1"/>
          </p:cNvPicPr>
          <p:nvPr/>
        </p:nvPicPr>
        <p:blipFill>
          <a:blip r:embed="rId2"/>
          <a:stretch>
            <a:fillRect/>
          </a:stretch>
        </p:blipFill>
        <p:spPr>
          <a:xfrm>
            <a:off x="472561" y="2154777"/>
            <a:ext cx="4762913" cy="4237087"/>
          </a:xfrm>
          <a:prstGeom prst="rect">
            <a:avLst/>
          </a:prstGeom>
        </p:spPr>
      </p:pic>
      <p:pic>
        <p:nvPicPr>
          <p:cNvPr id="8" name="Image 7">
            <a:extLst>
              <a:ext uri="{FF2B5EF4-FFF2-40B4-BE49-F238E27FC236}">
                <a16:creationId xmlns:a16="http://schemas.microsoft.com/office/drawing/2014/main" id="{41B508A2-40DB-E300-D4A2-04B90F229E94}"/>
              </a:ext>
            </a:extLst>
          </p:cNvPr>
          <p:cNvPicPr>
            <a:picLocks noChangeAspect="1"/>
          </p:cNvPicPr>
          <p:nvPr/>
        </p:nvPicPr>
        <p:blipFill>
          <a:blip r:embed="rId3"/>
          <a:stretch>
            <a:fillRect/>
          </a:stretch>
        </p:blipFill>
        <p:spPr>
          <a:xfrm>
            <a:off x="7450293" y="1648076"/>
            <a:ext cx="2526887" cy="4952954"/>
          </a:xfrm>
          <a:prstGeom prst="rect">
            <a:avLst/>
          </a:prstGeom>
        </p:spPr>
      </p:pic>
    </p:spTree>
    <p:extLst>
      <p:ext uri="{BB962C8B-B14F-4D97-AF65-F5344CB8AC3E}">
        <p14:creationId xmlns:p14="http://schemas.microsoft.com/office/powerpoint/2010/main" val="272359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t>
            </a:r>
            <a:r>
              <a:rPr lang="fr-FR" sz="2000" b="1" dirty="0">
                <a:solidFill>
                  <a:srgbClr val="303030"/>
                </a:solidFill>
                <a:latin typeface="Poppins" panose="00000500000000000000" pitchFamily="2" charset="0"/>
              </a:rPr>
              <a:t>Assistant personnel </a:t>
            </a:r>
            <a:endParaRPr lang="fr-FR" sz="2000" b="1" i="0" dirty="0">
              <a:solidFill>
                <a:srgbClr val="303030"/>
              </a:solidFill>
              <a:effectLst/>
              <a:latin typeface="Poppins" panose="00000500000000000000" pitchFamily="2" charset="0"/>
            </a:endParaRP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6" name="Image 5">
            <a:extLst>
              <a:ext uri="{FF2B5EF4-FFF2-40B4-BE49-F238E27FC236}">
                <a16:creationId xmlns:a16="http://schemas.microsoft.com/office/drawing/2014/main" id="{3B53A6B0-2D66-32DA-DE29-5DA1DE9D6FB8}"/>
              </a:ext>
            </a:extLst>
          </p:cNvPr>
          <p:cNvPicPr>
            <a:picLocks noChangeAspect="1"/>
          </p:cNvPicPr>
          <p:nvPr/>
        </p:nvPicPr>
        <p:blipFill>
          <a:blip r:embed="rId2"/>
          <a:stretch>
            <a:fillRect/>
          </a:stretch>
        </p:blipFill>
        <p:spPr>
          <a:xfrm>
            <a:off x="472561" y="2493487"/>
            <a:ext cx="10531753" cy="3642676"/>
          </a:xfrm>
          <a:prstGeom prst="rect">
            <a:avLst/>
          </a:prstGeom>
        </p:spPr>
      </p:pic>
    </p:spTree>
    <p:extLst>
      <p:ext uri="{BB962C8B-B14F-4D97-AF65-F5344CB8AC3E}">
        <p14:creationId xmlns:p14="http://schemas.microsoft.com/office/powerpoint/2010/main" val="2194702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t>
            </a:r>
            <a:r>
              <a:rPr lang="fr-FR" sz="2000" b="1" dirty="0">
                <a:solidFill>
                  <a:srgbClr val="303030"/>
                </a:solidFill>
                <a:latin typeface="Poppins" panose="00000500000000000000" pitchFamily="2" charset="0"/>
              </a:rPr>
              <a:t>Extraction d’information</a:t>
            </a:r>
            <a:endParaRPr lang="fr-FR" sz="2000" b="1" i="0" dirty="0">
              <a:solidFill>
                <a:srgbClr val="303030"/>
              </a:solidFill>
              <a:effectLst/>
              <a:latin typeface="Poppins" panose="00000500000000000000" pitchFamily="2" charset="0"/>
            </a:endParaRP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5" name="Image 4">
            <a:extLst>
              <a:ext uri="{FF2B5EF4-FFF2-40B4-BE49-F238E27FC236}">
                <a16:creationId xmlns:a16="http://schemas.microsoft.com/office/drawing/2014/main" id="{125B1EAE-F426-4A1F-9520-515BD1D51C9E}"/>
              </a:ext>
            </a:extLst>
          </p:cNvPr>
          <p:cNvPicPr>
            <a:picLocks noChangeAspect="1"/>
          </p:cNvPicPr>
          <p:nvPr/>
        </p:nvPicPr>
        <p:blipFill>
          <a:blip r:embed="rId2"/>
          <a:stretch>
            <a:fillRect/>
          </a:stretch>
        </p:blipFill>
        <p:spPr>
          <a:xfrm>
            <a:off x="1035976" y="2289799"/>
            <a:ext cx="6813610" cy="4305889"/>
          </a:xfrm>
          <a:prstGeom prst="rect">
            <a:avLst/>
          </a:prstGeom>
        </p:spPr>
      </p:pic>
    </p:spTree>
    <p:extLst>
      <p:ext uri="{BB962C8B-B14F-4D97-AF65-F5344CB8AC3E}">
        <p14:creationId xmlns:p14="http://schemas.microsoft.com/office/powerpoint/2010/main" val="348173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0285634" cy="4579221"/>
          </a:xfrm>
        </p:spPr>
        <p:txBody>
          <a:bodyPr>
            <a:normAutofit/>
          </a:bodyPr>
          <a:lstStyle/>
          <a:p>
            <a:pPr marL="0" indent="0">
              <a:buNone/>
            </a:pPr>
            <a:r>
              <a:rPr lang="fr-FR" sz="2000" b="1" i="0" dirty="0">
                <a:solidFill>
                  <a:srgbClr val="303030"/>
                </a:solidFill>
                <a:effectLst/>
                <a:latin typeface="Poppins" panose="00000500000000000000" pitchFamily="2" charset="0"/>
              </a:rPr>
              <a:t>Charge horaire</a:t>
            </a: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r>
              <a:rPr lang="fr-FR" sz="1400" i="0" dirty="0">
                <a:solidFill>
                  <a:srgbClr val="303030"/>
                </a:solidFill>
                <a:effectLst/>
                <a:latin typeface="Poppins" panose="00000500000000000000" pitchFamily="2" charset="0"/>
              </a:rPr>
              <a:t>Nous avons 36h cours/TP/Examen</a:t>
            </a:r>
          </a:p>
          <a:p>
            <a:r>
              <a:rPr lang="fr-FR" sz="1400" i="0" dirty="0">
                <a:solidFill>
                  <a:srgbClr val="303030"/>
                </a:solidFill>
                <a:effectLst/>
                <a:latin typeface="Poppins" panose="00000500000000000000" pitchFamily="2" charset="0"/>
              </a:rPr>
              <a:t>Le traitement du langage naturel évolue constamment à </a:t>
            </a:r>
            <a:r>
              <a:rPr lang="fr-FR" sz="1400" dirty="0">
                <a:solidFill>
                  <a:srgbClr val="303030"/>
                </a:solidFill>
                <a:latin typeface="Poppins" panose="00000500000000000000" pitchFamily="2" charset="0"/>
              </a:rPr>
              <a:t>une grande </a:t>
            </a:r>
            <a:r>
              <a:rPr lang="fr-FR" sz="1400" i="0" dirty="0">
                <a:solidFill>
                  <a:srgbClr val="303030"/>
                </a:solidFill>
                <a:effectLst/>
                <a:latin typeface="Poppins" panose="00000500000000000000" pitchFamily="2" charset="0"/>
              </a:rPr>
              <a:t>Vitesse</a:t>
            </a:r>
            <a:r>
              <a:rPr lang="en-US" sz="1400" i="0" dirty="0">
                <a:solidFill>
                  <a:srgbClr val="303030"/>
                </a:solidFill>
                <a:effectLst/>
                <a:latin typeface="Poppins" panose="00000500000000000000" pitchFamily="2" charset="0"/>
                <a:cs typeface="Poppins" panose="00000500000000000000" pitchFamily="2" charset="0"/>
              </a:rPr>
              <a:t> et des </a:t>
            </a:r>
            <a:r>
              <a:rPr lang="en-US" sz="1400" i="0" dirty="0" err="1">
                <a:solidFill>
                  <a:srgbClr val="303030"/>
                </a:solidFill>
                <a:effectLst/>
                <a:latin typeface="Poppins" panose="00000500000000000000" pitchFamily="2" charset="0"/>
                <a:cs typeface="Poppins" panose="00000500000000000000" pitchFamily="2" charset="0"/>
              </a:rPr>
              <a:t>grandes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avancées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sont</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faites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tous</a:t>
            </a:r>
            <a:r>
              <a:rPr lang="en-US" sz="1400" i="0" dirty="0">
                <a:solidFill>
                  <a:srgbClr val="303030"/>
                </a:solidFill>
                <a:effectLst/>
                <a:latin typeface="Poppins" panose="00000500000000000000" pitchFamily="2" charset="0"/>
                <a:cs typeface="Poppins" panose="00000500000000000000" pitchFamily="2" charset="0"/>
              </a:rPr>
              <a:t> les </a:t>
            </a:r>
            <a:r>
              <a:rPr lang="en-US" sz="1400" i="0" dirty="0" err="1">
                <a:solidFill>
                  <a:srgbClr val="303030"/>
                </a:solidFill>
                <a:effectLst/>
                <a:latin typeface="Poppins" panose="00000500000000000000" pitchFamily="2" charset="0"/>
                <a:cs typeface="Poppins" panose="00000500000000000000" pitchFamily="2" charset="0"/>
              </a:rPr>
              <a:t>mois</a:t>
            </a:r>
            <a:r>
              <a:rPr lang="en-US" sz="1400" dirty="0">
                <a:solidFill>
                  <a:srgbClr val="303030"/>
                </a:solidFill>
                <a:latin typeface="Poppins" panose="00000500000000000000" pitchFamily="2" charset="0"/>
                <a:cs typeface="Poppins" panose="00000500000000000000" pitchFamily="2" charset="0"/>
              </a:rPr>
              <a:t>.</a:t>
            </a:r>
          </a:p>
          <a:p>
            <a:r>
              <a:rPr lang="en-US" sz="1400" i="0" dirty="0">
                <a:solidFill>
                  <a:srgbClr val="303030"/>
                </a:solidFill>
                <a:effectLst/>
                <a:latin typeface="Poppins" panose="00000500000000000000" pitchFamily="2" charset="0"/>
                <a:cs typeface="Poppins" panose="00000500000000000000" pitchFamily="2" charset="0"/>
              </a:rPr>
              <a:t>Nous </a:t>
            </a:r>
            <a:r>
              <a:rPr lang="en-US" sz="1400" i="0" dirty="0" err="1">
                <a:solidFill>
                  <a:srgbClr val="303030"/>
                </a:solidFill>
                <a:effectLst/>
                <a:latin typeface="Poppins" panose="00000500000000000000" pitchFamily="2" charset="0"/>
                <a:cs typeface="Poppins" panose="00000500000000000000" pitchFamily="2" charset="0"/>
              </a:rPr>
              <a:t>allons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simplement</a:t>
            </a:r>
            <a:r>
              <a:rPr lang="en-US" sz="1400" i="0" dirty="0">
                <a:solidFill>
                  <a:srgbClr val="303030"/>
                </a:solidFill>
                <a:effectLst/>
                <a:latin typeface="Poppins" panose="00000500000000000000" pitchFamily="2" charset="0"/>
                <a:cs typeface="Poppins" panose="00000500000000000000" pitchFamily="2" charset="0"/>
              </a:rPr>
              <a:t> nous </a:t>
            </a:r>
            <a:r>
              <a:rPr lang="en-US" sz="1400" i="0" dirty="0" err="1">
                <a:solidFill>
                  <a:srgbClr val="303030"/>
                </a:solidFill>
                <a:effectLst/>
                <a:latin typeface="Poppins" panose="00000500000000000000" pitchFamily="2" charset="0"/>
                <a:cs typeface="Poppins" panose="00000500000000000000" pitchFamily="2" charset="0"/>
              </a:rPr>
              <a:t>focaliser</a:t>
            </a:r>
            <a:r>
              <a:rPr lang="en-US" sz="1400" i="0" dirty="0">
                <a:solidFill>
                  <a:srgbClr val="303030"/>
                </a:solidFill>
                <a:effectLst/>
                <a:latin typeface="Poppins" panose="00000500000000000000" pitchFamily="2" charset="0"/>
                <a:cs typeface="Poppins" panose="00000500000000000000" pitchFamily="2" charset="0"/>
              </a:rPr>
              <a:t> sur les </a:t>
            </a:r>
            <a:r>
              <a:rPr lang="en-US" sz="1400" i="0" dirty="0" err="1">
                <a:solidFill>
                  <a:srgbClr val="303030"/>
                </a:solidFill>
                <a:effectLst/>
                <a:latin typeface="Poppins" panose="00000500000000000000" pitchFamily="2" charset="0"/>
                <a:cs typeface="Poppins" panose="00000500000000000000" pitchFamily="2" charset="0"/>
              </a:rPr>
              <a:t>idées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fondamentales</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dont</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toutes</a:t>
            </a:r>
            <a:r>
              <a:rPr lang="en-US" sz="1400" i="0" dirty="0">
                <a:solidFill>
                  <a:srgbClr val="303030"/>
                </a:solidFill>
                <a:effectLst/>
                <a:latin typeface="Poppins" panose="00000500000000000000" pitchFamily="2" charset="0"/>
                <a:cs typeface="Poppins" panose="00000500000000000000" pitchFamily="2" charset="0"/>
              </a:rPr>
              <a:t> les techniques à </a:t>
            </a:r>
            <a:r>
              <a:rPr lang="en-US" sz="1400" i="0" dirty="0" err="1">
                <a:solidFill>
                  <a:srgbClr val="303030"/>
                </a:solidFill>
                <a:effectLst/>
                <a:latin typeface="Poppins" panose="00000500000000000000" pitchFamily="2" charset="0"/>
                <a:cs typeface="Poppins" panose="00000500000000000000" pitchFamily="2" charset="0"/>
              </a:rPr>
              <a:t>l’état</a:t>
            </a:r>
            <a:r>
              <a:rPr lang="en-US" sz="1400" i="0" dirty="0">
                <a:solidFill>
                  <a:srgbClr val="303030"/>
                </a:solidFill>
                <a:effectLst/>
                <a:latin typeface="Poppins" panose="00000500000000000000" pitchFamily="2" charset="0"/>
                <a:cs typeface="Poppins" panose="00000500000000000000" pitchFamily="2" charset="0"/>
              </a:rPr>
              <a:t> de </a:t>
            </a:r>
            <a:r>
              <a:rPr lang="en-US" sz="1400" i="0" dirty="0" err="1">
                <a:solidFill>
                  <a:srgbClr val="303030"/>
                </a:solidFill>
                <a:effectLst/>
                <a:latin typeface="Poppins" panose="00000500000000000000" pitchFamily="2" charset="0"/>
                <a:cs typeface="Poppins" panose="00000500000000000000" pitchFamily="2" charset="0"/>
              </a:rPr>
              <a:t>l’art</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sont</a:t>
            </a:r>
            <a:r>
              <a:rPr lang="en-US" sz="1400" i="0" dirty="0">
                <a:solidFill>
                  <a:srgbClr val="303030"/>
                </a:solidFill>
                <a:effectLst/>
                <a:latin typeface="Poppins" panose="00000500000000000000" pitchFamily="2" charset="0"/>
                <a:cs typeface="Poppins" panose="00000500000000000000" pitchFamily="2" charset="0"/>
              </a:rPr>
              <a:t> </a:t>
            </a:r>
            <a:r>
              <a:rPr lang="en-US" sz="1400" i="0" dirty="0" err="1">
                <a:solidFill>
                  <a:srgbClr val="303030"/>
                </a:solidFill>
                <a:effectLst/>
                <a:latin typeface="Poppins" panose="00000500000000000000" pitchFamily="2" charset="0"/>
                <a:cs typeface="Poppins" panose="00000500000000000000" pitchFamily="2" charset="0"/>
              </a:rPr>
              <a:t>basées</a:t>
            </a:r>
            <a:r>
              <a:rPr lang="en-US" sz="1400" i="0" dirty="0">
                <a:solidFill>
                  <a:srgbClr val="303030"/>
                </a:solidFill>
                <a:effectLst/>
                <a:latin typeface="Poppins" panose="00000500000000000000" pitchFamily="2" charset="0"/>
                <a:cs typeface="Poppins" panose="00000500000000000000" pitchFamily="2" charset="0"/>
              </a:rPr>
              <a:t>.</a:t>
            </a:r>
            <a:endParaRPr lang="fr-FR" sz="1400" i="0" dirty="0">
              <a:solidFill>
                <a:srgbClr val="303030"/>
              </a:solidFill>
              <a:effectLst/>
              <a:latin typeface="Poppins" panose="00000500000000000000" pitchFamily="2" charset="0"/>
            </a:endParaRPr>
          </a:p>
          <a:p>
            <a:endParaRPr lang="en-US" sz="1400" dirty="0">
              <a:solidFill>
                <a:srgbClr val="303030"/>
              </a:solidFill>
              <a:latin typeface="Poppins" panose="00000500000000000000" pitchFamily="2" charset="0"/>
              <a:cs typeface="Poppins" panose="00000500000000000000" pitchFamily="2" charset="0"/>
            </a:endParaRPr>
          </a:p>
          <a:p>
            <a:endParaRPr lang="fr-FR" sz="1400" i="0" dirty="0">
              <a:solidFill>
                <a:srgbClr val="303030"/>
              </a:solidFill>
              <a:effectLst/>
              <a:latin typeface="Poppins" panose="00000500000000000000" pitchFamily="2" charset="0"/>
            </a:endParaRPr>
          </a:p>
          <a:p>
            <a:endParaRPr lang="fr-FR" sz="1400" i="0" dirty="0">
              <a:solidFill>
                <a:srgbClr val="303030"/>
              </a:solidFill>
              <a:effectLst/>
              <a:latin typeface="Poppins" panose="00000500000000000000" pitchFamily="2" charset="0"/>
            </a:endParaRPr>
          </a:p>
        </p:txBody>
      </p:sp>
    </p:spTree>
    <p:extLst>
      <p:ext uri="{BB962C8B-B14F-4D97-AF65-F5344CB8AC3E}">
        <p14:creationId xmlns:p14="http://schemas.microsoft.com/office/powerpoint/2010/main" val="146631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6D3E19F-A35C-093F-16D9-3DE29123A55A}"/>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PLAN DU COURS</a:t>
            </a:r>
            <a:endParaRPr lang="en-US" sz="4000">
              <a:solidFill>
                <a:srgbClr val="FFFFFF"/>
              </a:solidFill>
            </a:endParaRPr>
          </a:p>
        </p:txBody>
      </p:sp>
      <p:graphicFrame>
        <p:nvGraphicFramePr>
          <p:cNvPr id="5" name="Espace réservé du contenu 2">
            <a:extLst>
              <a:ext uri="{FF2B5EF4-FFF2-40B4-BE49-F238E27FC236}">
                <a16:creationId xmlns:a16="http://schemas.microsoft.com/office/drawing/2014/main" id="{C5EF542F-7D45-1CAD-1BA2-CA218DE4D41A}"/>
              </a:ext>
            </a:extLst>
          </p:cNvPr>
          <p:cNvGraphicFramePr>
            <a:graphicFrameLocks noGrp="1"/>
          </p:cNvGraphicFramePr>
          <p:nvPr>
            <p:ph idx="1"/>
            <p:extLst>
              <p:ext uri="{D42A27DB-BD31-4B8C-83A1-F6EECF244321}">
                <p14:modId xmlns:p14="http://schemas.microsoft.com/office/powerpoint/2010/main" val="338055650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44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1041729" y="414461"/>
            <a:ext cx="10044023" cy="877729"/>
          </a:xfrm>
        </p:spPr>
        <p:txBody>
          <a:bodyPr anchor="ctr">
            <a:normAutofit/>
          </a:bodyPr>
          <a:lstStyle/>
          <a:p>
            <a:r>
              <a:rPr lang="fr-FR" sz="4000" dirty="0">
                <a:solidFill>
                  <a:srgbClr val="FFFFFF"/>
                </a:solidFill>
              </a:rPr>
              <a:t>Installation des outils de travail</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1041729" y="2112579"/>
            <a:ext cx="10132483" cy="4192805"/>
          </a:xfrm>
        </p:spPr>
        <p:txBody>
          <a:bodyPr/>
          <a:lstStyle/>
          <a:p>
            <a:pPr marL="219456" indent="-219456" defTabSz="877824">
              <a:spcBef>
                <a:spcPts val="960"/>
              </a:spcBef>
            </a:pPr>
            <a:r>
              <a:rPr lang="fr-FR" sz="2688" kern="1200">
                <a:solidFill>
                  <a:schemeClr val="tx1"/>
                </a:solidFill>
                <a:latin typeface="+mn-lt"/>
                <a:ea typeface="+mn-ea"/>
                <a:cs typeface="+mn-cs"/>
              </a:rPr>
              <a:t>Créer un environnement virtuel python : </a:t>
            </a:r>
          </a:p>
          <a:p>
            <a:pPr marL="219456" indent="-219456" defTabSz="877824">
              <a:spcBef>
                <a:spcPts val="960"/>
              </a:spcBef>
            </a:pPr>
            <a:r>
              <a:rPr lang="fr-FR" sz="2688" kern="1200">
                <a:solidFill>
                  <a:schemeClr val="tx1"/>
                </a:solidFill>
                <a:latin typeface="+mn-lt"/>
                <a:ea typeface="+mn-ea"/>
                <a:cs typeface="+mn-cs"/>
              </a:rPr>
              <a:t>Activer l’environnement virtuel : </a:t>
            </a:r>
          </a:p>
          <a:p>
            <a:endParaRPr lang="en-US" dirty="0"/>
          </a:p>
        </p:txBody>
      </p:sp>
      <p:pic>
        <p:nvPicPr>
          <p:cNvPr id="6" name="Image 5">
            <a:extLst>
              <a:ext uri="{FF2B5EF4-FFF2-40B4-BE49-F238E27FC236}">
                <a16:creationId xmlns:a16="http://schemas.microsoft.com/office/drawing/2014/main" id="{F4ED2396-26E3-E496-42B9-EEB1C1E5FFD0}"/>
              </a:ext>
            </a:extLst>
          </p:cNvPr>
          <p:cNvPicPr>
            <a:picLocks noChangeAspect="1"/>
          </p:cNvPicPr>
          <p:nvPr/>
        </p:nvPicPr>
        <p:blipFill>
          <a:blip r:embed="rId2"/>
          <a:stretch>
            <a:fillRect/>
          </a:stretch>
        </p:blipFill>
        <p:spPr>
          <a:xfrm>
            <a:off x="7080686" y="2251464"/>
            <a:ext cx="3451217" cy="205604"/>
          </a:xfrm>
          <a:prstGeom prst="rect">
            <a:avLst/>
          </a:prstGeom>
        </p:spPr>
      </p:pic>
      <p:pic>
        <p:nvPicPr>
          <p:cNvPr id="8" name="Image 7">
            <a:extLst>
              <a:ext uri="{FF2B5EF4-FFF2-40B4-BE49-F238E27FC236}">
                <a16:creationId xmlns:a16="http://schemas.microsoft.com/office/drawing/2014/main" id="{5DBE22FB-E5E3-9ACD-2D14-F142EF7E662F}"/>
              </a:ext>
            </a:extLst>
          </p:cNvPr>
          <p:cNvPicPr>
            <a:picLocks noChangeAspect="1"/>
          </p:cNvPicPr>
          <p:nvPr/>
        </p:nvPicPr>
        <p:blipFill>
          <a:blip r:embed="rId3"/>
          <a:stretch>
            <a:fillRect/>
          </a:stretch>
        </p:blipFill>
        <p:spPr>
          <a:xfrm>
            <a:off x="5971891" y="2767266"/>
            <a:ext cx="2217590" cy="183576"/>
          </a:xfrm>
          <a:prstGeom prst="rect">
            <a:avLst/>
          </a:prstGeom>
        </p:spPr>
      </p:pic>
    </p:spTree>
    <p:extLst>
      <p:ext uri="{BB962C8B-B14F-4D97-AF65-F5344CB8AC3E}">
        <p14:creationId xmlns:p14="http://schemas.microsoft.com/office/powerpoint/2010/main" val="44770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1. Bases de python pour les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rPr>
              <a:t>Objectif de la section : </a:t>
            </a:r>
            <a:endParaRPr lang="fr-FR" sz="1400" b="0" i="0" dirty="0">
              <a:solidFill>
                <a:srgbClr val="303030"/>
              </a:solidFill>
              <a:effectLst/>
              <a:latin typeface="Poppins" panose="00000500000000000000" pitchFamily="2" charset="0"/>
            </a:endParaRPr>
          </a:p>
          <a:p>
            <a:r>
              <a:rPr lang="fr-FR" sz="1400" i="0" dirty="0">
                <a:solidFill>
                  <a:srgbClr val="303030"/>
                </a:solidFill>
                <a:effectLst/>
                <a:latin typeface="Poppins" panose="00000500000000000000" pitchFamily="2" charset="0"/>
              </a:rPr>
              <a:t>Comprendre comment ouvrir un fichier .txt et .</a:t>
            </a:r>
            <a:r>
              <a:rPr lang="fr-FR" sz="1400" i="0" dirty="0" err="1">
                <a:solidFill>
                  <a:srgbClr val="303030"/>
                </a:solidFill>
                <a:effectLst/>
                <a:latin typeface="Poppins" panose="00000500000000000000" pitchFamily="2" charset="0"/>
              </a:rPr>
              <a:t>pdf</a:t>
            </a:r>
            <a:r>
              <a:rPr lang="fr-FR" sz="1400" i="0" dirty="0">
                <a:solidFill>
                  <a:srgbClr val="303030"/>
                </a:solidFill>
                <a:effectLst/>
                <a:latin typeface="Poppins" panose="00000500000000000000" pitchFamily="2" charset="0"/>
              </a:rPr>
              <a:t> normalement avec des librairies python</a:t>
            </a:r>
          </a:p>
          <a:p>
            <a:r>
              <a:rPr lang="fr-FR" sz="1400" dirty="0">
                <a:solidFill>
                  <a:srgbClr val="303030"/>
                </a:solidFill>
                <a:latin typeface="Poppins" panose="00000500000000000000" pitchFamily="2" charset="0"/>
                <a:cs typeface="Poppins" panose="00000500000000000000" pitchFamily="2" charset="0"/>
              </a:rPr>
              <a:t>Apprendre quelques expressions régulières basiques</a:t>
            </a:r>
          </a:p>
          <a:p>
            <a:r>
              <a:rPr lang="fr-FR" sz="1400" dirty="0">
                <a:solidFill>
                  <a:srgbClr val="303030"/>
                </a:solidFill>
                <a:latin typeface="Poppins" panose="00000500000000000000" pitchFamily="2" charset="0"/>
                <a:cs typeface="Poppins" panose="00000500000000000000" pitchFamily="2" charset="0"/>
              </a:rPr>
              <a:t>Tester les connaissances avec un TP</a:t>
            </a:r>
            <a:r>
              <a:rPr lang="en-US" sz="1400" dirty="0">
                <a:solidFill>
                  <a:srgbClr val="303030"/>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6021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Fichiers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endParaRPr lang="fr-FR" sz="1400" dirty="0">
              <a:solidFill>
                <a:srgbClr val="303030"/>
              </a:solidFill>
              <a:latin typeface="Poppins" panose="00000500000000000000" pitchFamily="2" charset="0"/>
            </a:endParaRPr>
          </a:p>
          <a:p>
            <a:pPr marL="0" indent="0">
              <a:buNone/>
            </a:pPr>
            <a:r>
              <a:rPr lang="fr-FR" sz="1400" dirty="0">
                <a:solidFill>
                  <a:srgbClr val="303030"/>
                </a:solidFill>
                <a:latin typeface="Poppins" panose="00000500000000000000" pitchFamily="2" charset="0"/>
              </a:rPr>
              <a:t>Objectif de la section : </a:t>
            </a:r>
          </a:p>
          <a:p>
            <a:pPr marL="0" indent="0">
              <a:buNone/>
            </a:pPr>
            <a:endParaRPr lang="fr-FR" sz="1400" dirty="0">
              <a:solidFill>
                <a:srgbClr val="303030"/>
              </a:solidFill>
              <a:latin typeface="Poppins" panose="00000500000000000000" pitchFamily="2" charset="0"/>
            </a:endParaRPr>
          </a:p>
          <a:p>
            <a:pPr marL="0" indent="0">
              <a:buNone/>
            </a:pPr>
            <a:endParaRPr lang="fr-FR" sz="1400" b="0" i="0" dirty="0">
              <a:solidFill>
                <a:srgbClr val="303030"/>
              </a:solidFill>
              <a:effectLst/>
              <a:latin typeface="Poppins" panose="00000500000000000000" pitchFamily="2" charset="0"/>
            </a:endParaRPr>
          </a:p>
          <a:p>
            <a:r>
              <a:rPr lang="fr-FR" sz="1400" i="0" dirty="0">
                <a:solidFill>
                  <a:srgbClr val="303030"/>
                </a:solidFill>
                <a:effectLst/>
                <a:latin typeface="Poppins" panose="00000500000000000000" pitchFamily="2" charset="0"/>
              </a:rPr>
              <a:t>Comprendre comment ouvrir un fichier .txt normalement avec des librairies python</a:t>
            </a:r>
          </a:p>
          <a:p>
            <a:r>
              <a:rPr lang="fr-FR" sz="1400" dirty="0">
                <a:solidFill>
                  <a:srgbClr val="303030"/>
                </a:solidFill>
                <a:latin typeface="Poppins" panose="00000500000000000000" pitchFamily="2" charset="0"/>
                <a:cs typeface="Poppins" panose="00000500000000000000" pitchFamily="2" charset="0"/>
              </a:rPr>
              <a:t>Bases du </a:t>
            </a:r>
            <a:r>
              <a:rPr lang="fr-FR" sz="1400" dirty="0" err="1">
                <a:solidFill>
                  <a:srgbClr val="303030"/>
                </a:solidFill>
                <a:latin typeface="Poppins" panose="00000500000000000000" pitchFamily="2" charset="0"/>
                <a:cs typeface="Poppins" panose="00000500000000000000" pitchFamily="2" charset="0"/>
              </a:rPr>
              <a:t>print</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formating</a:t>
            </a:r>
            <a:r>
              <a:rPr lang="fr-FR" sz="1400" dirty="0">
                <a:solidFill>
                  <a:srgbClr val="303030"/>
                </a:solidFill>
                <a:latin typeface="Poppins" panose="00000500000000000000" pitchFamily="2" charset="0"/>
                <a:cs typeface="Poppins" panose="00000500000000000000" pitchFamily="2" charset="0"/>
              </a:rPr>
              <a:t> (f-string </a:t>
            </a:r>
            <a:r>
              <a:rPr lang="fr-FR" sz="1400" dirty="0" err="1">
                <a:solidFill>
                  <a:srgbClr val="303030"/>
                </a:solidFill>
                <a:latin typeface="Poppins" panose="00000500000000000000" pitchFamily="2" charset="0"/>
                <a:cs typeface="Poppins" panose="00000500000000000000" pitchFamily="2" charset="0"/>
              </a:rPr>
              <a:t>literal</a:t>
            </a:r>
            <a:r>
              <a:rPr lang="fr-FR" sz="1400" dirty="0">
                <a:solidFill>
                  <a:srgbClr val="303030"/>
                </a:solidFill>
                <a:latin typeface="Poppins" panose="00000500000000000000" pitchFamily="2" charset="0"/>
                <a:cs typeface="Poppins" panose="00000500000000000000" pitchFamily="2" charset="0"/>
              </a:rPr>
              <a:t>)</a:t>
            </a:r>
          </a:p>
          <a:p>
            <a:r>
              <a:rPr lang="fr-FR" sz="1400" dirty="0">
                <a:solidFill>
                  <a:srgbClr val="303030"/>
                </a:solidFill>
                <a:latin typeface="Poppins" panose="00000500000000000000" pitchFamily="2" charset="0"/>
                <a:cs typeface="Poppins" panose="00000500000000000000" pitchFamily="2" charset="0"/>
              </a:rPr>
              <a:t>Options d’alignement avec f-string </a:t>
            </a:r>
            <a:r>
              <a:rPr lang="fr-FR" sz="1400" dirty="0" err="1">
                <a:solidFill>
                  <a:srgbClr val="303030"/>
                </a:solidFill>
                <a:latin typeface="Poppins" panose="00000500000000000000" pitchFamily="2" charset="0"/>
                <a:cs typeface="Poppins" panose="00000500000000000000" pitchFamily="2" charset="0"/>
              </a:rPr>
              <a:t>literals</a:t>
            </a:r>
            <a:endParaRPr lang="fr-FR" sz="14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090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Fichiers PDF</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endParaRPr lang="fr-FR" sz="1400" dirty="0">
              <a:solidFill>
                <a:srgbClr val="303030"/>
              </a:solidFill>
              <a:latin typeface="Poppins" panose="00000500000000000000" pitchFamily="2" charset="0"/>
            </a:endParaRPr>
          </a:p>
          <a:p>
            <a:pPr marL="0" indent="0">
              <a:buNone/>
            </a:pPr>
            <a:r>
              <a:rPr lang="fr-FR" sz="1400" dirty="0">
                <a:solidFill>
                  <a:srgbClr val="303030"/>
                </a:solidFill>
                <a:latin typeface="Poppins" panose="00000500000000000000" pitchFamily="2" charset="0"/>
              </a:rPr>
              <a:t>Objectif de la section : </a:t>
            </a:r>
          </a:p>
          <a:p>
            <a:pPr marL="0" indent="0">
              <a:buNone/>
            </a:pPr>
            <a:endParaRPr lang="fr-FR" sz="1400" b="0" i="0" dirty="0">
              <a:solidFill>
                <a:srgbClr val="303030"/>
              </a:solidFill>
              <a:effectLst/>
              <a:latin typeface="Poppins" panose="00000500000000000000" pitchFamily="2" charset="0"/>
            </a:endParaRPr>
          </a:p>
          <a:p>
            <a:endParaRPr lang="fr-FR" sz="1400" i="0" dirty="0">
              <a:solidFill>
                <a:srgbClr val="303030"/>
              </a:solidFill>
              <a:effectLst/>
              <a:latin typeface="Poppins" panose="00000500000000000000" pitchFamily="2" charset="0"/>
            </a:endParaRPr>
          </a:p>
          <a:p>
            <a:r>
              <a:rPr lang="fr-FR" sz="1400" dirty="0">
                <a:solidFill>
                  <a:srgbClr val="303030"/>
                </a:solidFill>
                <a:latin typeface="Poppins" panose="00000500000000000000" pitchFamily="2" charset="0"/>
              </a:rPr>
              <a:t>Souvent nous avons besoin de lire les textes dans les </a:t>
            </a:r>
            <a:r>
              <a:rPr lang="fr-FR" sz="1400" dirty="0" err="1">
                <a:solidFill>
                  <a:srgbClr val="303030"/>
                </a:solidFill>
                <a:latin typeface="Poppins" panose="00000500000000000000" pitchFamily="2" charset="0"/>
              </a:rPr>
              <a:t>pdfs</a:t>
            </a:r>
            <a:endParaRPr lang="fr-FR" sz="1400" i="0" dirty="0">
              <a:solidFill>
                <a:srgbClr val="303030"/>
              </a:solidFill>
              <a:effectLst/>
              <a:latin typeface="Poppins" panose="00000500000000000000" pitchFamily="2" charset="0"/>
            </a:endParaRPr>
          </a:p>
          <a:p>
            <a:r>
              <a:rPr lang="fr-FR" sz="1400" i="0" dirty="0">
                <a:solidFill>
                  <a:srgbClr val="303030"/>
                </a:solidFill>
                <a:effectLst/>
                <a:latin typeface="Poppins" panose="00000500000000000000" pitchFamily="2" charset="0"/>
              </a:rPr>
              <a:t>Nous allons Comprendre comment ouvrir un fichier .</a:t>
            </a:r>
            <a:r>
              <a:rPr lang="fr-FR" sz="1400" i="0" dirty="0" err="1">
                <a:solidFill>
                  <a:srgbClr val="303030"/>
                </a:solidFill>
                <a:effectLst/>
                <a:latin typeface="Poppins" panose="00000500000000000000" pitchFamily="2" charset="0"/>
              </a:rPr>
              <a:t>pdf</a:t>
            </a:r>
            <a:r>
              <a:rPr lang="fr-FR" sz="1400" i="0" dirty="0">
                <a:solidFill>
                  <a:srgbClr val="303030"/>
                </a:solidFill>
                <a:effectLst/>
                <a:latin typeface="Poppins" panose="00000500000000000000" pitchFamily="2" charset="0"/>
              </a:rPr>
              <a:t> normalement avec des librairies python</a:t>
            </a:r>
          </a:p>
          <a:p>
            <a:r>
              <a:rPr lang="fr-FR" sz="1400" dirty="0">
                <a:solidFill>
                  <a:srgbClr val="303030"/>
                </a:solidFill>
                <a:latin typeface="Poppins" panose="00000500000000000000" pitchFamily="2" charset="0"/>
                <a:cs typeface="Poppins" panose="00000500000000000000" pitchFamily="2" charset="0"/>
              </a:rPr>
              <a:t>Nous allons utiliser la librairie PyPDF2 pour lire un fichier </a:t>
            </a:r>
            <a:r>
              <a:rPr lang="fr-FR" sz="1400" dirty="0" err="1">
                <a:solidFill>
                  <a:srgbClr val="303030"/>
                </a:solidFill>
                <a:latin typeface="Poppins" panose="00000500000000000000" pitchFamily="2" charset="0"/>
                <a:cs typeface="Poppins" panose="00000500000000000000" pitchFamily="2" charset="0"/>
              </a:rPr>
              <a:t>pdf</a:t>
            </a:r>
            <a:endParaRPr lang="fr-FR" sz="1400" dirty="0">
              <a:solidFill>
                <a:srgbClr val="303030"/>
              </a:solidFill>
              <a:latin typeface="Poppins" panose="00000500000000000000" pitchFamily="2" charset="0"/>
              <a:cs typeface="Poppins" panose="00000500000000000000" pitchFamily="2" charset="0"/>
            </a:endParaRPr>
          </a:p>
          <a:p>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Attention !!  Tous les fichiers PDF ne sont pas accessibles pour y extraire des textes</a:t>
            </a:r>
          </a:p>
        </p:txBody>
      </p:sp>
    </p:spTree>
    <p:extLst>
      <p:ext uri="{BB962C8B-B14F-4D97-AF65-F5344CB8AC3E}">
        <p14:creationId xmlns:p14="http://schemas.microsoft.com/office/powerpoint/2010/main" val="96882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Expressions régulières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0155005" cy="4579221"/>
          </a:xfrm>
        </p:spPr>
        <p:txBody>
          <a:bodyPr>
            <a:normAutofit/>
          </a:bodyPr>
          <a:lstStyle/>
          <a:p>
            <a:endParaRPr lang="fr-FR" sz="1400" dirty="0">
              <a:solidFill>
                <a:srgbClr val="303030"/>
              </a:solidFill>
              <a:latin typeface="Poppins" panose="00000500000000000000" pitchFamily="2" charset="0"/>
            </a:endParaRPr>
          </a:p>
          <a:p>
            <a:r>
              <a:rPr lang="fr-FR" sz="1400" dirty="0">
                <a:solidFill>
                  <a:srgbClr val="303030"/>
                </a:solidFill>
                <a:latin typeface="Poppins" panose="00000500000000000000" pitchFamily="2" charset="0"/>
              </a:rPr>
              <a:t>Imaginons que nous voulons chercher un string pour un terme comme «  phone » On peut utiliser un mot clé pour le faire de la sorte :</a:t>
            </a: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 phone » in « </a:t>
            </a:r>
            <a:r>
              <a:rPr lang="fr-FR" sz="1400" dirty="0" err="1">
                <a:solidFill>
                  <a:srgbClr val="303030"/>
                </a:solidFill>
                <a:latin typeface="Poppins" panose="00000500000000000000" pitchFamily="2" charset="0"/>
                <a:cs typeface="Poppins" panose="00000500000000000000" pitchFamily="2" charset="0"/>
              </a:rPr>
              <a:t>is</a:t>
            </a:r>
            <a:r>
              <a:rPr lang="fr-FR" sz="1400" dirty="0">
                <a:solidFill>
                  <a:srgbClr val="303030"/>
                </a:solidFill>
                <a:latin typeface="Poppins" panose="00000500000000000000" pitchFamily="2" charset="0"/>
                <a:cs typeface="Poppins" panose="00000500000000000000" pitchFamily="2" charset="0"/>
              </a:rPr>
              <a:t> the phone </a:t>
            </a:r>
            <a:r>
              <a:rPr lang="fr-FR" sz="1400" dirty="0" err="1">
                <a:solidFill>
                  <a:srgbClr val="303030"/>
                </a:solidFill>
                <a:latin typeface="Poppins" panose="00000500000000000000" pitchFamily="2" charset="0"/>
                <a:cs typeface="Poppins" panose="00000500000000000000" pitchFamily="2" charset="0"/>
              </a:rPr>
              <a:t>here</a:t>
            </a:r>
            <a:r>
              <a:rPr lang="fr-FR" sz="1400" dirty="0">
                <a:solidFill>
                  <a:srgbClr val="303030"/>
                </a:solidFill>
                <a:latin typeface="Poppins" panose="00000500000000000000" pitchFamily="2" charset="0"/>
                <a:cs typeface="Poppins" panose="00000500000000000000" pitchFamily="2" charset="0"/>
              </a:rPr>
              <a:t> ? »</a:t>
            </a:r>
          </a:p>
          <a:p>
            <a:pPr marL="0" indent="0">
              <a:buNone/>
            </a:pPr>
            <a:r>
              <a:rPr lang="fr-FR" sz="1400" dirty="0">
                <a:solidFill>
                  <a:srgbClr val="303030"/>
                </a:solidFill>
                <a:latin typeface="Poppins" panose="00000500000000000000" pitchFamily="2" charset="0"/>
                <a:cs typeface="Poppins" panose="00000500000000000000" pitchFamily="2" charset="0"/>
              </a:rPr>
              <a:t>&gt;&gt;&gt;</a:t>
            </a:r>
            <a:r>
              <a:rPr lang="fr-FR" sz="1400" dirty="0" err="1">
                <a:solidFill>
                  <a:srgbClr val="303030"/>
                </a:solidFill>
                <a:latin typeface="Poppins" panose="00000500000000000000" pitchFamily="2" charset="0"/>
                <a:cs typeface="Poppins" panose="00000500000000000000" pitchFamily="2" charset="0"/>
              </a:rPr>
              <a:t>True</a:t>
            </a: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Imaginons que nous voulons aussi chercher un numéro de téléphone tel que « 408-555-1234 », on peut faire la même chose :</a:t>
            </a:r>
          </a:p>
          <a:p>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 «408-555-1234 » in « Her phone </a:t>
            </a:r>
            <a:r>
              <a:rPr lang="fr-FR" sz="1400" dirty="0" err="1">
                <a:solidFill>
                  <a:srgbClr val="303030"/>
                </a:solidFill>
                <a:latin typeface="Poppins" panose="00000500000000000000" pitchFamily="2" charset="0"/>
                <a:cs typeface="Poppins" panose="00000500000000000000" pitchFamily="2" charset="0"/>
              </a:rPr>
              <a:t>is</a:t>
            </a:r>
            <a:r>
              <a:rPr lang="fr-FR" sz="1400" dirty="0">
                <a:solidFill>
                  <a:srgbClr val="303030"/>
                </a:solidFill>
                <a:latin typeface="Poppins" panose="00000500000000000000" pitchFamily="2" charset="0"/>
                <a:cs typeface="Poppins" panose="00000500000000000000" pitchFamily="2" charset="0"/>
              </a:rPr>
              <a:t>  408-555-1234 »</a:t>
            </a:r>
          </a:p>
          <a:p>
            <a:pPr marL="0" indent="0">
              <a:buNone/>
            </a:pPr>
            <a:r>
              <a:rPr lang="fr-FR" sz="1400" dirty="0">
                <a:solidFill>
                  <a:srgbClr val="303030"/>
                </a:solidFill>
                <a:latin typeface="Poppins" panose="00000500000000000000" pitchFamily="2" charset="0"/>
                <a:cs typeface="Poppins" panose="00000500000000000000" pitchFamily="2" charset="0"/>
              </a:rPr>
              <a:t>&gt;&gt;&gt;</a:t>
            </a:r>
            <a:r>
              <a:rPr lang="fr-FR" sz="1400" dirty="0" err="1">
                <a:solidFill>
                  <a:srgbClr val="303030"/>
                </a:solidFill>
                <a:latin typeface="Poppins" panose="00000500000000000000" pitchFamily="2" charset="0"/>
                <a:cs typeface="Poppins" panose="00000500000000000000" pitchFamily="2" charset="0"/>
              </a:rPr>
              <a:t>True</a:t>
            </a:r>
            <a:endParaRPr lang="fr-FR" sz="1400" dirty="0">
              <a:solidFill>
                <a:srgbClr val="303030"/>
              </a:solidFill>
              <a:latin typeface="Poppins" panose="00000500000000000000" pitchFamily="2" charset="0"/>
              <a:cs typeface="Poppins" panose="00000500000000000000" pitchFamily="2" charset="0"/>
            </a:endParaRP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Mais qu’arriverait-il si on ne connait pas le numéro exacte ? Si tout ce qu’on connaissait est le format du numéro : nous aurions besoin des expressions </a:t>
            </a:r>
            <a:r>
              <a:rPr lang="fr-FR" sz="1400" dirty="0" err="1">
                <a:solidFill>
                  <a:srgbClr val="303030"/>
                </a:solidFill>
                <a:latin typeface="Poppins" panose="00000500000000000000" pitchFamily="2" charset="0"/>
                <a:cs typeface="Poppins" panose="00000500000000000000" pitchFamily="2" charset="0"/>
              </a:rPr>
              <a:t>regulières</a:t>
            </a:r>
            <a:r>
              <a:rPr lang="fr-FR" sz="1400" dirty="0">
                <a:solidFill>
                  <a:srgbClr val="303030"/>
                </a:solidFill>
                <a:latin typeface="Poppins" panose="00000500000000000000" pitchFamily="2" charset="0"/>
                <a:cs typeface="Poppins" panose="00000500000000000000" pitchFamily="2" charset="0"/>
              </a:rPr>
              <a:t> pour chercher dans les documents les motifs (patterns) </a:t>
            </a:r>
            <a:endParaRPr lang="en-US" sz="14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0827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2000" b="1" i="0" dirty="0">
                <a:solidFill>
                  <a:srgbClr val="303030"/>
                </a:solidFill>
                <a:effectLst/>
                <a:latin typeface="Poppins" panose="00000500000000000000" pitchFamily="2" charset="0"/>
              </a:rPr>
              <a:t>Définition TALN (NLP)</a:t>
            </a:r>
          </a:p>
          <a:p>
            <a:pPr marL="0" indent="0">
              <a:buNone/>
            </a:pPr>
            <a:endParaRPr lang="fr-FR" sz="1400" dirty="0">
              <a:solidFill>
                <a:srgbClr val="303030"/>
              </a:solidFill>
              <a:latin typeface="Poppins" panose="00000500000000000000" pitchFamily="2" charset="0"/>
            </a:endParaRPr>
          </a:p>
          <a:p>
            <a:pPr marL="0" indent="0">
              <a:buNone/>
            </a:pPr>
            <a:r>
              <a:rPr lang="fr-FR" sz="1400" i="0" dirty="0">
                <a:solidFill>
                  <a:srgbClr val="303030"/>
                </a:solidFill>
                <a:effectLst/>
                <a:latin typeface="Poppins" panose="00000500000000000000" pitchFamily="2" charset="0"/>
              </a:rPr>
              <a:t>Demandons à </a:t>
            </a:r>
            <a:r>
              <a:rPr lang="fr-FR" sz="1400" i="0" dirty="0" err="1">
                <a:solidFill>
                  <a:srgbClr val="303030"/>
                </a:solidFill>
                <a:effectLst/>
                <a:latin typeface="Poppins" panose="00000500000000000000" pitchFamily="2" charset="0"/>
              </a:rPr>
              <a:t>chatgpt</a:t>
            </a:r>
            <a:r>
              <a:rPr lang="fr-FR" sz="1400" i="0" dirty="0">
                <a:solidFill>
                  <a:srgbClr val="303030"/>
                </a:solidFill>
                <a:effectLst/>
                <a:latin typeface="Poppins" panose="00000500000000000000" pitchFamily="2" charset="0"/>
              </a:rPr>
              <a:t> : </a:t>
            </a:r>
          </a:p>
        </p:txBody>
      </p:sp>
      <p:pic>
        <p:nvPicPr>
          <p:cNvPr id="5" name="Image 4">
            <a:extLst>
              <a:ext uri="{FF2B5EF4-FFF2-40B4-BE49-F238E27FC236}">
                <a16:creationId xmlns:a16="http://schemas.microsoft.com/office/drawing/2014/main" id="{79BFCCA4-46AB-699B-1F87-54DFE483B52F}"/>
              </a:ext>
            </a:extLst>
          </p:cNvPr>
          <p:cNvPicPr>
            <a:picLocks noChangeAspect="1"/>
          </p:cNvPicPr>
          <p:nvPr/>
        </p:nvPicPr>
        <p:blipFill>
          <a:blip r:embed="rId2"/>
          <a:stretch>
            <a:fillRect/>
          </a:stretch>
        </p:blipFill>
        <p:spPr>
          <a:xfrm>
            <a:off x="549323" y="2870302"/>
            <a:ext cx="10234547" cy="2880610"/>
          </a:xfrm>
          <a:prstGeom prst="rect">
            <a:avLst/>
          </a:prstGeom>
        </p:spPr>
      </p:pic>
      <p:pic>
        <p:nvPicPr>
          <p:cNvPr id="9" name="Image 8">
            <a:extLst>
              <a:ext uri="{FF2B5EF4-FFF2-40B4-BE49-F238E27FC236}">
                <a16:creationId xmlns:a16="http://schemas.microsoft.com/office/drawing/2014/main" id="{4D0BA73E-27AD-EA31-9F7C-59A2DEFCC64B}"/>
              </a:ext>
            </a:extLst>
          </p:cNvPr>
          <p:cNvPicPr>
            <a:picLocks noChangeAspect="1"/>
          </p:cNvPicPr>
          <p:nvPr/>
        </p:nvPicPr>
        <p:blipFill>
          <a:blip r:embed="rId3"/>
          <a:stretch>
            <a:fillRect/>
          </a:stretch>
        </p:blipFill>
        <p:spPr>
          <a:xfrm>
            <a:off x="7958636" y="1891565"/>
            <a:ext cx="2895851" cy="396274"/>
          </a:xfrm>
          <a:prstGeom prst="rect">
            <a:avLst/>
          </a:prstGeom>
        </p:spPr>
      </p:pic>
    </p:spTree>
    <p:extLst>
      <p:ext uri="{BB962C8B-B14F-4D97-AF65-F5344CB8AC3E}">
        <p14:creationId xmlns:p14="http://schemas.microsoft.com/office/powerpoint/2010/main" val="379593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Expressions régulières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0901454" cy="4579221"/>
          </a:xfrm>
        </p:spPr>
        <p:txBody>
          <a:bodyPr>
            <a:normAutofit/>
          </a:bodyPr>
          <a:lstStyle/>
          <a:p>
            <a:endParaRPr lang="fr-FR" sz="1400" dirty="0">
              <a:solidFill>
                <a:srgbClr val="303030"/>
              </a:solidFill>
              <a:latin typeface="Poppins" panose="00000500000000000000" pitchFamily="2" charset="0"/>
            </a:endParaRPr>
          </a:p>
          <a:p>
            <a:r>
              <a:rPr lang="fr-FR" sz="1400" dirty="0">
                <a:solidFill>
                  <a:srgbClr val="303030"/>
                </a:solidFill>
                <a:latin typeface="Poppins" panose="00000500000000000000" pitchFamily="2" charset="0"/>
              </a:rPr>
              <a:t>Les expressions régulières permettent la recherche des patterns dans un document texte.</a:t>
            </a:r>
          </a:p>
          <a:p>
            <a:r>
              <a:rPr lang="fr-FR" sz="1400" dirty="0">
                <a:solidFill>
                  <a:srgbClr val="303030"/>
                </a:solidFill>
                <a:latin typeface="Poppins" panose="00000500000000000000" pitchFamily="2" charset="0"/>
                <a:cs typeface="Poppins" panose="00000500000000000000" pitchFamily="2" charset="0"/>
              </a:rPr>
              <a:t>La </a:t>
            </a:r>
            <a:r>
              <a:rPr lang="fr-FR" sz="1400" dirty="0" err="1">
                <a:solidFill>
                  <a:srgbClr val="303030"/>
                </a:solidFill>
                <a:latin typeface="Poppins" panose="00000500000000000000" pitchFamily="2" charset="0"/>
                <a:cs typeface="Poppins" panose="00000500000000000000" pitchFamily="2" charset="0"/>
              </a:rPr>
              <a:t>synthaxe</a:t>
            </a:r>
            <a:r>
              <a:rPr lang="fr-FR" sz="1400" dirty="0">
                <a:solidFill>
                  <a:srgbClr val="303030"/>
                </a:solidFill>
                <a:latin typeface="Poppins" panose="00000500000000000000" pitchFamily="2" charset="0"/>
                <a:cs typeface="Poppins" panose="00000500000000000000" pitchFamily="2" charset="0"/>
              </a:rPr>
              <a:t> pour les </a:t>
            </a:r>
            <a:r>
              <a:rPr lang="fr-FR" sz="1400" dirty="0" err="1">
                <a:solidFill>
                  <a:srgbClr val="303030"/>
                </a:solidFill>
                <a:latin typeface="Poppins" panose="00000500000000000000" pitchFamily="2" charset="0"/>
                <a:cs typeface="Poppins" panose="00000500000000000000" pitchFamily="2" charset="0"/>
              </a:rPr>
              <a:t>expressiosns</a:t>
            </a:r>
            <a:r>
              <a:rPr lang="fr-FR" sz="1400" dirty="0">
                <a:solidFill>
                  <a:srgbClr val="303030"/>
                </a:solidFill>
                <a:latin typeface="Poppins" panose="00000500000000000000" pitchFamily="2" charset="0"/>
                <a:cs typeface="Poppins" panose="00000500000000000000" pitchFamily="2" charset="0"/>
              </a:rPr>
              <a:t> régulières peut être intimidante au début :</a:t>
            </a:r>
          </a:p>
          <a:p>
            <a:pPr marL="0" indent="0">
              <a:buNone/>
            </a:pPr>
            <a:r>
              <a:rPr lang="fr-FR" sz="1400" dirty="0">
                <a:solidFill>
                  <a:srgbClr val="303030"/>
                </a:solidFill>
                <a:latin typeface="Poppins" panose="00000500000000000000" pitchFamily="2" charset="0"/>
                <a:cs typeface="Poppins" panose="00000500000000000000" pitchFamily="2" charset="0"/>
              </a:rPr>
              <a:t>                 r’\d{3}-\d{3}-\d{4}’</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La chose a retenir est que chaque caractère a un code de pattern </a:t>
            </a:r>
          </a:p>
          <a:p>
            <a:r>
              <a:rPr lang="fr-FR" sz="1400" dirty="0">
                <a:solidFill>
                  <a:srgbClr val="303030"/>
                </a:solidFill>
                <a:latin typeface="Poppins" panose="00000500000000000000" pitchFamily="2" charset="0"/>
                <a:cs typeface="Poppins" panose="00000500000000000000" pitchFamily="2" charset="0"/>
              </a:rPr>
              <a:t>Par exemple, les digits ont le code pattern \d</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L’utilisation du \ permet à python de comprendre que c’est un code spécial et non un caractère</a:t>
            </a:r>
          </a:p>
        </p:txBody>
      </p:sp>
    </p:spTree>
    <p:extLst>
      <p:ext uri="{BB962C8B-B14F-4D97-AF65-F5344CB8AC3E}">
        <p14:creationId xmlns:p14="http://schemas.microsoft.com/office/powerpoint/2010/main" val="253781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2. </a:t>
            </a:r>
            <a:r>
              <a:rPr lang="fr-FR" sz="4000" dirty="0" err="1">
                <a:solidFill>
                  <a:srgbClr val="FFFFFF"/>
                </a:solidFill>
              </a:rPr>
              <a:t>Preprocessing</a:t>
            </a:r>
            <a:r>
              <a:rPr lang="fr-FR" sz="4000" dirty="0">
                <a:solidFill>
                  <a:srgbClr val="FFFFFF"/>
                </a:solidFill>
              </a:rPr>
              <a:t> des données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L’objectif de cette section est d’aborder les méthodes les plus courantes dans le prétraitement des données textuelles.</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Nous verrons donc :</a:t>
            </a:r>
          </a:p>
          <a:p>
            <a:r>
              <a:rPr lang="fr-FR" sz="1400" dirty="0">
                <a:solidFill>
                  <a:srgbClr val="303030"/>
                </a:solidFill>
                <a:latin typeface="Poppins" panose="00000500000000000000" pitchFamily="2" charset="0"/>
                <a:cs typeface="Poppins" panose="00000500000000000000" pitchFamily="2" charset="0"/>
              </a:rPr>
              <a:t>La mise en place de </a:t>
            </a:r>
            <a:r>
              <a:rPr lang="fr-FR" sz="1400" dirty="0" err="1">
                <a:solidFill>
                  <a:srgbClr val="303030"/>
                </a:solidFill>
                <a:latin typeface="Poppins" panose="00000500000000000000" pitchFamily="2" charset="0"/>
                <a:cs typeface="Poppins" panose="00000500000000000000" pitchFamily="2" charset="0"/>
              </a:rPr>
              <a:t>spacy</a:t>
            </a: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Comprendre sujets basiques du NLP :</a:t>
            </a:r>
          </a:p>
          <a:p>
            <a:pPr lvl="1"/>
            <a:r>
              <a:rPr lang="fr-FR" sz="1200" dirty="0" err="1">
                <a:solidFill>
                  <a:srgbClr val="303030"/>
                </a:solidFill>
                <a:latin typeface="Poppins" panose="00000500000000000000" pitchFamily="2" charset="0"/>
                <a:cs typeface="Poppins" panose="00000500000000000000" pitchFamily="2" charset="0"/>
              </a:rPr>
              <a:t>Tokenization</a:t>
            </a:r>
            <a:endParaRPr lang="fr-FR" sz="1200" dirty="0">
              <a:solidFill>
                <a:srgbClr val="303030"/>
              </a:solidFill>
              <a:latin typeface="Poppins" panose="00000500000000000000" pitchFamily="2" charset="0"/>
              <a:cs typeface="Poppins" panose="00000500000000000000" pitchFamily="2" charset="0"/>
            </a:endParaRPr>
          </a:p>
          <a:p>
            <a:pPr lvl="1"/>
            <a:r>
              <a:rPr lang="fr-FR" sz="1200" dirty="0" err="1">
                <a:solidFill>
                  <a:srgbClr val="303030"/>
                </a:solidFill>
                <a:latin typeface="Poppins" panose="00000500000000000000" pitchFamily="2" charset="0"/>
                <a:cs typeface="Poppins" panose="00000500000000000000" pitchFamily="2" charset="0"/>
              </a:rPr>
              <a:t>Stemming</a:t>
            </a:r>
            <a:endParaRPr lang="fr-FR" sz="1200" dirty="0">
              <a:solidFill>
                <a:srgbClr val="303030"/>
              </a:solidFill>
              <a:latin typeface="Poppins" panose="00000500000000000000" pitchFamily="2" charset="0"/>
              <a:cs typeface="Poppins" panose="00000500000000000000" pitchFamily="2" charset="0"/>
            </a:endParaRPr>
          </a:p>
          <a:p>
            <a:pPr lvl="1"/>
            <a:r>
              <a:rPr lang="fr-FR" sz="1200" dirty="0" err="1">
                <a:solidFill>
                  <a:srgbClr val="303030"/>
                </a:solidFill>
                <a:latin typeface="Poppins" panose="00000500000000000000" pitchFamily="2" charset="0"/>
                <a:cs typeface="Poppins" panose="00000500000000000000" pitchFamily="2" charset="0"/>
              </a:rPr>
              <a:t>Lemmatization</a:t>
            </a:r>
            <a:endParaRPr lang="fr-FR" sz="1200" dirty="0">
              <a:solidFill>
                <a:srgbClr val="303030"/>
              </a:solidFill>
              <a:latin typeface="Poppins" panose="00000500000000000000" pitchFamily="2" charset="0"/>
              <a:cs typeface="Poppins" panose="00000500000000000000" pitchFamily="2" charset="0"/>
            </a:endParaRPr>
          </a:p>
          <a:p>
            <a:pPr lvl="1"/>
            <a:r>
              <a:rPr lang="fr-FR" sz="1200" dirty="0">
                <a:solidFill>
                  <a:srgbClr val="303030"/>
                </a:solidFill>
                <a:latin typeface="Poppins" panose="00000500000000000000" pitchFamily="2" charset="0"/>
                <a:cs typeface="Poppins" panose="00000500000000000000" pitchFamily="2" charset="0"/>
              </a:rPr>
              <a:t>Stop </a:t>
            </a:r>
            <a:r>
              <a:rPr lang="fr-FR" sz="1200" dirty="0" err="1">
                <a:solidFill>
                  <a:srgbClr val="303030"/>
                </a:solidFill>
                <a:latin typeface="Poppins" panose="00000500000000000000" pitchFamily="2" charset="0"/>
                <a:cs typeface="Poppins" panose="00000500000000000000" pitchFamily="2" charset="0"/>
              </a:rPr>
              <a:t>words</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etc</a:t>
            </a:r>
            <a:endParaRPr lang="fr-FR" sz="1200" dirty="0">
              <a:solidFill>
                <a:srgbClr val="303030"/>
              </a:solidFill>
              <a:latin typeface="Poppins" panose="00000500000000000000" pitchFamily="2" charset="0"/>
              <a:cs typeface="Poppins" panose="00000500000000000000" pitchFamily="2" charset="0"/>
            </a:endParaRPr>
          </a:p>
          <a:p>
            <a:pPr marL="457200" lvl="1" indent="0">
              <a:buNone/>
            </a:pPr>
            <a:endParaRPr lang="fr-FR" sz="1000" dirty="0">
              <a:solidFill>
                <a:srgbClr val="303030"/>
              </a:solidFill>
              <a:latin typeface="Poppins" panose="00000500000000000000" pitchFamily="2" charset="0"/>
              <a:cs typeface="Poppins" panose="00000500000000000000" pitchFamily="2" charset="0"/>
            </a:endParaRPr>
          </a:p>
          <a:p>
            <a:r>
              <a:rPr lang="fr-FR" sz="1400" dirty="0" err="1">
                <a:solidFill>
                  <a:srgbClr val="303030"/>
                </a:solidFill>
                <a:latin typeface="Poppins" panose="00000500000000000000" pitchFamily="2" charset="0"/>
                <a:cs typeface="Poppins" panose="00000500000000000000" pitchFamily="2" charset="0"/>
              </a:rPr>
              <a:t>Vocabulary</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matching</a:t>
            </a:r>
            <a:endParaRPr lang="fr-FR" sz="14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517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Spacy</a:t>
            </a:r>
            <a:r>
              <a:rPr lang="fr-FR" sz="4000" dirty="0">
                <a:solidFill>
                  <a:srgbClr val="FFFFFF"/>
                </a:solidFill>
              </a:rPr>
              <a:t> et NLTK</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0630867"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err="1">
                <a:solidFill>
                  <a:srgbClr val="303030"/>
                </a:solidFill>
                <a:latin typeface="Poppins" panose="00000500000000000000" pitchFamily="2" charset="0"/>
                <a:cs typeface="Poppins" panose="00000500000000000000" pitchFamily="2" charset="0"/>
              </a:rPr>
              <a:t>Spacy</a:t>
            </a:r>
            <a:r>
              <a:rPr lang="fr-FR" sz="1400" dirty="0">
                <a:solidFill>
                  <a:srgbClr val="303030"/>
                </a:solidFill>
                <a:latin typeface="Poppins" panose="00000500000000000000" pitchFamily="2" charset="0"/>
                <a:cs typeface="Poppins" panose="00000500000000000000" pitchFamily="2" charset="0"/>
              </a:rPr>
              <a:t> qu’est ce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Pour beaucoup des tâches NLP, </a:t>
            </a:r>
            <a:r>
              <a:rPr lang="fr-FR" sz="1400" dirty="0" err="1">
                <a:solidFill>
                  <a:srgbClr val="303030"/>
                </a:solidFill>
                <a:latin typeface="Poppins" panose="00000500000000000000" pitchFamily="2" charset="0"/>
                <a:cs typeface="Poppins" panose="00000500000000000000" pitchFamily="2" charset="0"/>
              </a:rPr>
              <a:t>Spacy</a:t>
            </a:r>
            <a:r>
              <a:rPr lang="fr-FR" sz="1400" dirty="0">
                <a:solidFill>
                  <a:srgbClr val="303030"/>
                </a:solidFill>
                <a:latin typeface="Poppins" panose="00000500000000000000" pitchFamily="2" charset="0"/>
                <a:cs typeface="Poppins" panose="00000500000000000000" pitchFamily="2" charset="0"/>
              </a:rPr>
              <a:t> a seulement une méthode implémentée, en prenant le meilleur algorithme disponible.</a:t>
            </a:r>
          </a:p>
          <a:p>
            <a:r>
              <a:rPr lang="fr-FR" sz="1400" dirty="0">
                <a:solidFill>
                  <a:srgbClr val="303030"/>
                </a:solidFill>
                <a:latin typeface="Poppins" panose="00000500000000000000" pitchFamily="2" charset="0"/>
                <a:cs typeface="Poppins" panose="00000500000000000000" pitchFamily="2" charset="0"/>
              </a:rPr>
              <a:t>Cela signifie qu’il n’y a pas souvent d’options pour choisir d’autres algorithmes</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NLTK qu’est ce ?</a:t>
            </a:r>
            <a:endParaRPr lang="fr-FR" sz="10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Natural </a:t>
            </a:r>
            <a:r>
              <a:rPr lang="fr-FR" sz="1400" dirty="0" err="1">
                <a:solidFill>
                  <a:srgbClr val="303030"/>
                </a:solidFill>
                <a:latin typeface="Poppins" panose="00000500000000000000" pitchFamily="2" charset="0"/>
                <a:cs typeface="Poppins" panose="00000500000000000000" pitchFamily="2" charset="0"/>
              </a:rPr>
              <a:t>Language</a:t>
            </a:r>
            <a:r>
              <a:rPr lang="fr-FR" sz="1400" dirty="0">
                <a:solidFill>
                  <a:srgbClr val="303030"/>
                </a:solidFill>
                <a:latin typeface="Poppins" panose="00000500000000000000" pitchFamily="2" charset="0"/>
                <a:cs typeface="Poppins" panose="00000500000000000000" pitchFamily="2" charset="0"/>
              </a:rPr>
              <a:t> Toolkit  est très populaire et en </a:t>
            </a:r>
            <a:r>
              <a:rPr lang="fr-FR" sz="1400" dirty="0" err="1">
                <a:solidFill>
                  <a:srgbClr val="303030"/>
                </a:solidFill>
                <a:latin typeface="Poppins" panose="00000500000000000000" pitchFamily="2" charset="0"/>
                <a:cs typeface="Poppins" panose="00000500000000000000" pitchFamily="2" charset="0"/>
              </a:rPr>
              <a:t>opensource</a:t>
            </a: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Initialement sortie en 2001, il est plus vieux que </a:t>
            </a:r>
            <a:r>
              <a:rPr lang="fr-FR" sz="1400" dirty="0" err="1">
                <a:solidFill>
                  <a:srgbClr val="303030"/>
                </a:solidFill>
                <a:latin typeface="Poppins" panose="00000500000000000000" pitchFamily="2" charset="0"/>
                <a:cs typeface="Poppins" panose="00000500000000000000" pitchFamily="2" charset="0"/>
              </a:rPr>
              <a:t>spacy</a:t>
            </a:r>
            <a:r>
              <a:rPr lang="fr-FR" sz="1400" dirty="0">
                <a:solidFill>
                  <a:srgbClr val="303030"/>
                </a:solidFill>
                <a:latin typeface="Poppins" panose="00000500000000000000" pitchFamily="2" charset="0"/>
                <a:cs typeface="Poppins" panose="00000500000000000000" pitchFamily="2" charset="0"/>
              </a:rPr>
              <a:t> qui lui date de 2015</a:t>
            </a:r>
          </a:p>
          <a:p>
            <a:r>
              <a:rPr lang="fr-FR" sz="1400" dirty="0">
                <a:solidFill>
                  <a:srgbClr val="303030"/>
                </a:solidFill>
                <a:latin typeface="Poppins" panose="00000500000000000000" pitchFamily="2" charset="0"/>
                <a:cs typeface="Poppins" panose="00000500000000000000" pitchFamily="2" charset="0"/>
              </a:rPr>
              <a:t>il fournit également de nombreuses fonctionnalités, mais comporte des implémentations moins efficaces</a:t>
            </a:r>
          </a:p>
        </p:txBody>
      </p:sp>
    </p:spTree>
    <p:extLst>
      <p:ext uri="{BB962C8B-B14F-4D97-AF65-F5344CB8AC3E}">
        <p14:creationId xmlns:p14="http://schemas.microsoft.com/office/powerpoint/2010/main" val="169105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Tokenization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547307"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b="1" dirty="0">
                <a:solidFill>
                  <a:srgbClr val="303030"/>
                </a:solidFill>
                <a:latin typeface="Poppins" panose="00000500000000000000" pitchFamily="2" charset="0"/>
                <a:cs typeface="Poppins" panose="00000500000000000000" pitchFamily="2" charset="0"/>
              </a:rPr>
              <a:t>Tokenisation qu’est ce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La tokenisation est le processus de décomposition du texte original en éléments constitutifs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les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 sont les éléments de base d'un objet doc - tout ce qui nous aide à comprendre le sens du texte est dérivé des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 et de leur relation les uns avec les autres</a:t>
            </a:r>
          </a:p>
          <a:p>
            <a:r>
              <a:rPr lang="fr-FR" sz="1400" dirty="0">
                <a:solidFill>
                  <a:srgbClr val="303030"/>
                </a:solidFill>
                <a:latin typeface="Poppins" panose="00000500000000000000" pitchFamily="2" charset="0"/>
                <a:cs typeface="Poppins" panose="00000500000000000000" pitchFamily="2" charset="0"/>
              </a:rPr>
              <a:t>les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 ont une variété d'attributs et de méthodes utiles</a:t>
            </a:r>
          </a:p>
        </p:txBody>
      </p:sp>
      <p:pic>
        <p:nvPicPr>
          <p:cNvPr id="7" name="Image 6" descr="Une image contenant texte, Appareils électroniques, calculatrice&#10;&#10;Description générée automatiquement">
            <a:extLst>
              <a:ext uri="{FF2B5EF4-FFF2-40B4-BE49-F238E27FC236}">
                <a16:creationId xmlns:a16="http://schemas.microsoft.com/office/drawing/2014/main" id="{33AE1CD7-A582-5E0D-8097-9EA5E49C2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670" y="1752851"/>
            <a:ext cx="6553768" cy="3886537"/>
          </a:xfrm>
          <a:prstGeom prst="rect">
            <a:avLst/>
          </a:prstGeom>
        </p:spPr>
      </p:pic>
      <p:pic>
        <p:nvPicPr>
          <p:cNvPr id="9" name="Image 8">
            <a:extLst>
              <a:ext uri="{FF2B5EF4-FFF2-40B4-BE49-F238E27FC236}">
                <a16:creationId xmlns:a16="http://schemas.microsoft.com/office/drawing/2014/main" id="{09E3D2C6-C87D-8A6B-8A8C-AD0B35D78435}"/>
              </a:ext>
            </a:extLst>
          </p:cNvPr>
          <p:cNvPicPr>
            <a:picLocks noChangeAspect="1"/>
          </p:cNvPicPr>
          <p:nvPr/>
        </p:nvPicPr>
        <p:blipFill>
          <a:blip r:embed="rId3"/>
          <a:stretch>
            <a:fillRect/>
          </a:stretch>
        </p:blipFill>
        <p:spPr>
          <a:xfrm>
            <a:off x="472561" y="5716103"/>
            <a:ext cx="9015412" cy="903772"/>
          </a:xfrm>
          <a:prstGeom prst="rect">
            <a:avLst/>
          </a:prstGeom>
        </p:spPr>
      </p:pic>
    </p:spTree>
    <p:extLst>
      <p:ext uri="{BB962C8B-B14F-4D97-AF65-F5344CB8AC3E}">
        <p14:creationId xmlns:p14="http://schemas.microsoft.com/office/powerpoint/2010/main" val="1124479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Stemming</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3" y="1754155"/>
            <a:ext cx="5623438"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err="1">
                <a:solidFill>
                  <a:srgbClr val="303030"/>
                </a:solidFill>
                <a:latin typeface="Poppins" panose="00000500000000000000" pitchFamily="2" charset="0"/>
                <a:cs typeface="Poppins" panose="00000500000000000000" pitchFamily="2" charset="0"/>
              </a:rPr>
              <a:t>Stemming</a:t>
            </a:r>
            <a:r>
              <a:rPr lang="fr-FR" sz="1400" dirty="0">
                <a:solidFill>
                  <a:srgbClr val="303030"/>
                </a:solidFill>
                <a:latin typeface="Poppins" panose="00000500000000000000" pitchFamily="2" charset="0"/>
                <a:cs typeface="Poppins" panose="00000500000000000000" pitchFamily="2" charset="0"/>
              </a:rPr>
              <a:t>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Souvent, lorsque l'on recherche un mot clé dans un texte, il est utile que la recherche renvoie des variantes du mot.</a:t>
            </a:r>
          </a:p>
          <a:p>
            <a:r>
              <a:rPr lang="fr-FR" sz="1400" dirty="0">
                <a:solidFill>
                  <a:srgbClr val="303030"/>
                </a:solidFill>
                <a:latin typeface="Poppins" panose="00000500000000000000" pitchFamily="2" charset="0"/>
                <a:cs typeface="Poppins" panose="00000500000000000000" pitchFamily="2" charset="0"/>
              </a:rPr>
              <a:t>Par exemple, la recherche de "bateau" peut également donner "bateaux" et "navigation de plaisance". Ici, "bateau" serait la racine de [boat, </a:t>
            </a:r>
            <a:r>
              <a:rPr lang="fr-FR" sz="1400" dirty="0" err="1">
                <a:solidFill>
                  <a:srgbClr val="303030"/>
                </a:solidFill>
                <a:latin typeface="Poppins" panose="00000500000000000000" pitchFamily="2" charset="0"/>
                <a:cs typeface="Poppins" panose="00000500000000000000" pitchFamily="2" charset="0"/>
              </a:rPr>
              <a:t>boater</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boating</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boats</a:t>
            </a:r>
            <a:r>
              <a:rPr lang="fr-FR" sz="1400" dirty="0">
                <a:solidFill>
                  <a:srgbClr val="303030"/>
                </a:solidFill>
                <a:latin typeface="Poppins" panose="00000500000000000000" pitchFamily="2" charset="0"/>
                <a:cs typeface="Poppins" panose="00000500000000000000" pitchFamily="2" charset="0"/>
              </a:rPr>
              <a:t>]</a:t>
            </a:r>
          </a:p>
          <a:p>
            <a:r>
              <a:rPr lang="fr-FR" sz="1400" dirty="0">
                <a:solidFill>
                  <a:srgbClr val="303030"/>
                </a:solidFill>
                <a:latin typeface="Poppins" panose="00000500000000000000" pitchFamily="2" charset="0"/>
                <a:cs typeface="Poppins" panose="00000500000000000000" pitchFamily="2" charset="0"/>
              </a:rPr>
              <a:t>Le </a:t>
            </a:r>
            <a:r>
              <a:rPr lang="fr-FR" sz="1400" dirty="0" err="1">
                <a:solidFill>
                  <a:srgbClr val="303030"/>
                </a:solidFill>
                <a:latin typeface="Poppins" panose="00000500000000000000" pitchFamily="2" charset="0"/>
                <a:cs typeface="Poppins" panose="00000500000000000000" pitchFamily="2" charset="0"/>
              </a:rPr>
              <a:t>stemming</a:t>
            </a:r>
            <a:r>
              <a:rPr lang="fr-FR" sz="1400" dirty="0">
                <a:solidFill>
                  <a:srgbClr val="303030"/>
                </a:solidFill>
                <a:latin typeface="Poppins" panose="00000500000000000000" pitchFamily="2" charset="0"/>
                <a:cs typeface="Poppins" panose="00000500000000000000" pitchFamily="2" charset="0"/>
              </a:rPr>
              <a:t> est une méthode quelque peu rudimentaire pour cataloguer les mots apparentés ; </a:t>
            </a:r>
          </a:p>
          <a:p>
            <a:r>
              <a:rPr lang="fr-FR" sz="1400" dirty="0">
                <a:solidFill>
                  <a:srgbClr val="303030"/>
                </a:solidFill>
                <a:latin typeface="Poppins" panose="00000500000000000000" pitchFamily="2" charset="0"/>
                <a:cs typeface="Poppins" panose="00000500000000000000" pitchFamily="2" charset="0"/>
              </a:rPr>
              <a:t>Elle consiste essentiellement à supprimer des lettres à partir de la fin du mot jusqu'à ce que l'on atteigne le stem. Cette méthode fonctionne assez bien dans la plupart des cas, mais l'anglais présente malheureusement de nombreuses exceptions nécessitant un processus plus sophistiqué. </a:t>
            </a:r>
          </a:p>
          <a:p>
            <a:r>
              <a:rPr lang="fr-FR" sz="1400" dirty="0">
                <a:solidFill>
                  <a:srgbClr val="303030"/>
                </a:solidFill>
                <a:latin typeface="Poppins" panose="00000500000000000000" pitchFamily="2" charset="0"/>
                <a:cs typeface="Poppins" panose="00000500000000000000" pitchFamily="2" charset="0"/>
              </a:rPr>
              <a:t>En fait, </a:t>
            </a:r>
            <a:r>
              <a:rPr lang="fr-FR" sz="1400" dirty="0" err="1">
                <a:solidFill>
                  <a:srgbClr val="303030"/>
                </a:solidFill>
                <a:latin typeface="Poppins" panose="00000500000000000000" pitchFamily="2" charset="0"/>
                <a:cs typeface="Poppins" panose="00000500000000000000" pitchFamily="2" charset="0"/>
              </a:rPr>
              <a:t>Spacy</a:t>
            </a:r>
            <a:r>
              <a:rPr lang="fr-FR" sz="1400" dirty="0">
                <a:solidFill>
                  <a:srgbClr val="303030"/>
                </a:solidFill>
                <a:latin typeface="Poppins" panose="00000500000000000000" pitchFamily="2" charset="0"/>
                <a:cs typeface="Poppins" panose="00000500000000000000" pitchFamily="2" charset="0"/>
              </a:rPr>
              <a:t> n'inclut pas de </a:t>
            </a:r>
            <a:r>
              <a:rPr lang="fr-FR" sz="1400" dirty="0" err="1">
                <a:solidFill>
                  <a:srgbClr val="303030"/>
                </a:solidFill>
                <a:latin typeface="Poppins" panose="00000500000000000000" pitchFamily="2" charset="0"/>
                <a:cs typeface="Poppins" panose="00000500000000000000" pitchFamily="2" charset="0"/>
              </a:rPr>
              <a:t>stemmer</a:t>
            </a:r>
            <a:r>
              <a:rPr lang="fr-FR" sz="1400" dirty="0">
                <a:solidFill>
                  <a:srgbClr val="303030"/>
                </a:solidFill>
                <a:latin typeface="Poppins" panose="00000500000000000000" pitchFamily="2" charset="0"/>
                <a:cs typeface="Poppins" panose="00000500000000000000" pitchFamily="2" charset="0"/>
              </a:rPr>
              <a:t>.</a:t>
            </a:r>
          </a:p>
        </p:txBody>
      </p:sp>
      <p:pic>
        <p:nvPicPr>
          <p:cNvPr id="5" name="Image 4" descr="Une image contenant table&#10;&#10;Description générée automatiquement">
            <a:extLst>
              <a:ext uri="{FF2B5EF4-FFF2-40B4-BE49-F238E27FC236}">
                <a16:creationId xmlns:a16="http://schemas.microsoft.com/office/drawing/2014/main" id="{41A79A5A-3864-0824-1DFF-160C42F4F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315" y="2932282"/>
            <a:ext cx="5419953" cy="2039768"/>
          </a:xfrm>
          <a:prstGeom prst="rect">
            <a:avLst/>
          </a:prstGeom>
        </p:spPr>
      </p:pic>
    </p:spTree>
    <p:extLst>
      <p:ext uri="{BB962C8B-B14F-4D97-AF65-F5344CB8AC3E}">
        <p14:creationId xmlns:p14="http://schemas.microsoft.com/office/powerpoint/2010/main" val="207946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Lemmatisation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3" y="1754155"/>
            <a:ext cx="5623438"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Lemmatisation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Contrairement au </a:t>
            </a:r>
            <a:r>
              <a:rPr lang="fr-FR" sz="1400" dirty="0" err="1">
                <a:solidFill>
                  <a:srgbClr val="303030"/>
                </a:solidFill>
                <a:latin typeface="Poppins" panose="00000500000000000000" pitchFamily="2" charset="0"/>
                <a:cs typeface="Poppins" panose="00000500000000000000" pitchFamily="2" charset="0"/>
              </a:rPr>
              <a:t>stemming</a:t>
            </a:r>
            <a:r>
              <a:rPr lang="fr-FR" sz="1400" dirty="0">
                <a:solidFill>
                  <a:srgbClr val="303030"/>
                </a:solidFill>
                <a:latin typeface="Poppins" panose="00000500000000000000" pitchFamily="2" charset="0"/>
                <a:cs typeface="Poppins" panose="00000500000000000000" pitchFamily="2" charset="0"/>
              </a:rPr>
              <a:t>, la lemmatisation va au-delà de la réduction des mots et prend en compte l'ensemble du vocabulaire d'une langue pour appliquer une analyse morphologique aux mots. </a:t>
            </a:r>
          </a:p>
          <a:p>
            <a:r>
              <a:rPr lang="fr-FR" sz="1400" dirty="0">
                <a:solidFill>
                  <a:srgbClr val="303030"/>
                </a:solidFill>
                <a:latin typeface="Poppins" panose="00000500000000000000" pitchFamily="2" charset="0"/>
                <a:cs typeface="Poppins" panose="00000500000000000000" pitchFamily="2" charset="0"/>
              </a:rPr>
              <a:t>Le lemme de "</a:t>
            </a:r>
            <a:r>
              <a:rPr lang="fr-FR" sz="1400" dirty="0" err="1">
                <a:solidFill>
                  <a:srgbClr val="303030"/>
                </a:solidFill>
                <a:latin typeface="Poppins" panose="00000500000000000000" pitchFamily="2" charset="0"/>
                <a:cs typeface="Poppins" panose="00000500000000000000" pitchFamily="2" charset="0"/>
              </a:rPr>
              <a:t>was</a:t>
            </a:r>
            <a:r>
              <a:rPr lang="fr-FR" sz="1400" dirty="0">
                <a:solidFill>
                  <a:srgbClr val="303030"/>
                </a:solidFill>
                <a:latin typeface="Poppins" panose="00000500000000000000" pitchFamily="2" charset="0"/>
                <a:cs typeface="Poppins" panose="00000500000000000000" pitchFamily="2" charset="0"/>
              </a:rPr>
              <a:t>" est "</a:t>
            </a:r>
            <a:r>
              <a:rPr lang="fr-FR" sz="1400" dirty="0" err="1">
                <a:solidFill>
                  <a:srgbClr val="303030"/>
                </a:solidFill>
                <a:latin typeface="Poppins" panose="00000500000000000000" pitchFamily="2" charset="0"/>
                <a:cs typeface="Poppins" panose="00000500000000000000" pitchFamily="2" charset="0"/>
              </a:rPr>
              <a:t>be</a:t>
            </a:r>
            <a:r>
              <a:rPr lang="fr-FR" sz="1400" dirty="0">
                <a:solidFill>
                  <a:srgbClr val="303030"/>
                </a:solidFill>
                <a:latin typeface="Poppins" panose="00000500000000000000" pitchFamily="2" charset="0"/>
                <a:cs typeface="Poppins" panose="00000500000000000000" pitchFamily="2" charset="0"/>
              </a:rPr>
              <a:t>" et le lemme de "</a:t>
            </a:r>
            <a:r>
              <a:rPr lang="fr-FR" sz="1400" dirty="0" err="1">
                <a:solidFill>
                  <a:srgbClr val="303030"/>
                </a:solidFill>
                <a:latin typeface="Poppins" panose="00000500000000000000" pitchFamily="2" charset="0"/>
                <a:cs typeface="Poppins" panose="00000500000000000000" pitchFamily="2" charset="0"/>
              </a:rPr>
              <a:t>mice</a:t>
            </a:r>
            <a:r>
              <a:rPr lang="fr-FR" sz="1400" dirty="0">
                <a:solidFill>
                  <a:srgbClr val="303030"/>
                </a:solidFill>
                <a:latin typeface="Poppins" panose="00000500000000000000" pitchFamily="2" charset="0"/>
                <a:cs typeface="Poppins" panose="00000500000000000000" pitchFamily="2" charset="0"/>
              </a:rPr>
              <a:t>" est "mouse". De plus, le lemme de "meeting" peut être "</a:t>
            </a:r>
            <a:r>
              <a:rPr lang="fr-FR" sz="1400" dirty="0" err="1">
                <a:solidFill>
                  <a:srgbClr val="303030"/>
                </a:solidFill>
                <a:latin typeface="Poppins" panose="00000500000000000000" pitchFamily="2" charset="0"/>
                <a:cs typeface="Poppins" panose="00000500000000000000" pitchFamily="2" charset="0"/>
              </a:rPr>
              <a:t>meet</a:t>
            </a:r>
            <a:r>
              <a:rPr lang="fr-FR" sz="1400" dirty="0">
                <a:solidFill>
                  <a:srgbClr val="303030"/>
                </a:solidFill>
                <a:latin typeface="Poppins" panose="00000500000000000000" pitchFamily="2" charset="0"/>
                <a:cs typeface="Poppins" panose="00000500000000000000" pitchFamily="2" charset="0"/>
              </a:rPr>
              <a:t>" ou "meeting" en fonction de son utilisation dans une phrase.</a:t>
            </a:r>
          </a:p>
          <a:p>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La lemmatisation s'appuie sur le texte environnant pour déterminer la partie du discours d'un mot donné, mais elle ne catégorise pas les </a:t>
            </a:r>
            <a:r>
              <a:rPr lang="fr-FR" sz="1400" dirty="0" err="1">
                <a:solidFill>
                  <a:srgbClr val="303030"/>
                </a:solidFill>
                <a:latin typeface="Poppins" panose="00000500000000000000" pitchFamily="2" charset="0"/>
                <a:cs typeface="Poppins" panose="00000500000000000000" pitchFamily="2" charset="0"/>
              </a:rPr>
              <a:t>phrases.Dans</a:t>
            </a:r>
            <a:r>
              <a:rPr lang="fr-FR" sz="1400" dirty="0">
                <a:solidFill>
                  <a:srgbClr val="303030"/>
                </a:solidFill>
                <a:latin typeface="Poppins" panose="00000500000000000000" pitchFamily="2" charset="0"/>
                <a:cs typeface="Poppins" panose="00000500000000000000" pitchFamily="2" charset="0"/>
              </a:rPr>
              <a:t> un prochain cours, nous étudierons les vecteurs de mots et la similarité.</a:t>
            </a:r>
          </a:p>
        </p:txBody>
      </p:sp>
    </p:spTree>
    <p:extLst>
      <p:ext uri="{BB962C8B-B14F-4D97-AF65-F5344CB8AC3E}">
        <p14:creationId xmlns:p14="http://schemas.microsoft.com/office/powerpoint/2010/main" val="95893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Stop </a:t>
            </a:r>
            <a:r>
              <a:rPr lang="fr-FR" sz="4000" dirty="0" err="1">
                <a:solidFill>
                  <a:srgbClr val="FFFFFF"/>
                </a:solidFill>
              </a:rPr>
              <a:t>words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3" y="1754155"/>
            <a:ext cx="4466860"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Stop </a:t>
            </a:r>
            <a:r>
              <a:rPr lang="fr-FR" sz="1400" dirty="0" err="1">
                <a:solidFill>
                  <a:srgbClr val="303030"/>
                </a:solidFill>
                <a:latin typeface="Poppins" panose="00000500000000000000" pitchFamily="2" charset="0"/>
                <a:cs typeface="Poppins" panose="00000500000000000000" pitchFamily="2" charset="0"/>
              </a:rPr>
              <a:t>words</a:t>
            </a:r>
            <a:r>
              <a:rPr lang="fr-FR" sz="1400" dirty="0">
                <a:solidFill>
                  <a:srgbClr val="303030"/>
                </a:solidFill>
                <a:latin typeface="Poppins" panose="00000500000000000000" pitchFamily="2" charset="0"/>
                <a:cs typeface="Poppins" panose="00000500000000000000" pitchFamily="2" charset="0"/>
              </a:rPr>
              <a:t>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Des mots comme "a" et "le" apparaissent si fréquemment qu'ils ne nécessitent pas d'être étiquetés aussi minutieusement que les noms, les verbes etc.</a:t>
            </a:r>
          </a:p>
          <a:p>
            <a:r>
              <a:rPr lang="fr-FR" sz="1400" dirty="0">
                <a:solidFill>
                  <a:srgbClr val="303030"/>
                </a:solidFill>
                <a:latin typeface="Poppins" panose="00000500000000000000" pitchFamily="2" charset="0"/>
                <a:cs typeface="Poppins" panose="00000500000000000000" pitchFamily="2" charset="0"/>
              </a:rPr>
              <a:t>Il s'agit de mots parasites, qui peuvent être filtrés du texte à traiter.</a:t>
            </a:r>
          </a:p>
          <a:p>
            <a:r>
              <a:rPr lang="fr-FR" sz="1400" dirty="0" err="1">
                <a:solidFill>
                  <a:srgbClr val="303030"/>
                </a:solidFill>
                <a:latin typeface="Poppins" panose="00000500000000000000" pitchFamily="2" charset="0"/>
                <a:cs typeface="Poppins" panose="00000500000000000000" pitchFamily="2" charset="0"/>
              </a:rPr>
              <a:t>Spacy</a:t>
            </a:r>
            <a:r>
              <a:rPr lang="fr-FR" sz="1400" dirty="0">
                <a:solidFill>
                  <a:srgbClr val="303030"/>
                </a:solidFill>
                <a:latin typeface="Poppins" panose="00000500000000000000" pitchFamily="2" charset="0"/>
                <a:cs typeface="Poppins" panose="00000500000000000000" pitchFamily="2" charset="0"/>
              </a:rPr>
              <a:t> contient une liste intégrée de quelque 305 mots anglais</a:t>
            </a:r>
          </a:p>
        </p:txBody>
      </p:sp>
      <p:pic>
        <p:nvPicPr>
          <p:cNvPr id="6" name="Image 5">
            <a:extLst>
              <a:ext uri="{FF2B5EF4-FFF2-40B4-BE49-F238E27FC236}">
                <a16:creationId xmlns:a16="http://schemas.microsoft.com/office/drawing/2014/main" id="{6899BFB5-19BF-AF94-BB10-003F445335B6}"/>
              </a:ext>
            </a:extLst>
          </p:cNvPr>
          <p:cNvPicPr>
            <a:picLocks noChangeAspect="1"/>
          </p:cNvPicPr>
          <p:nvPr/>
        </p:nvPicPr>
        <p:blipFill>
          <a:blip r:embed="rId2"/>
          <a:stretch>
            <a:fillRect/>
          </a:stretch>
        </p:blipFill>
        <p:spPr>
          <a:xfrm>
            <a:off x="4939424" y="3928623"/>
            <a:ext cx="6780013" cy="2562976"/>
          </a:xfrm>
          <a:prstGeom prst="rect">
            <a:avLst/>
          </a:prstGeom>
        </p:spPr>
      </p:pic>
    </p:spTree>
    <p:extLst>
      <p:ext uri="{BB962C8B-B14F-4D97-AF65-F5344CB8AC3E}">
        <p14:creationId xmlns:p14="http://schemas.microsoft.com/office/powerpoint/2010/main" val="196533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Objectif :</a:t>
            </a:r>
          </a:p>
          <a:p>
            <a:r>
              <a:rPr lang="fr-FR" sz="1400" dirty="0">
                <a:solidFill>
                  <a:srgbClr val="303030"/>
                </a:solidFill>
                <a:latin typeface="Poppins" panose="00000500000000000000" pitchFamily="2" charset="0"/>
                <a:cs typeface="Poppins" panose="00000500000000000000" pitchFamily="2" charset="0"/>
              </a:rPr>
              <a:t>Rappel des bases du machine </a:t>
            </a:r>
            <a:r>
              <a:rPr lang="fr-FR" sz="1400" dirty="0" err="1">
                <a:solidFill>
                  <a:srgbClr val="303030"/>
                </a:solidFill>
                <a:latin typeface="Poppins" panose="00000500000000000000" pitchFamily="2" charset="0"/>
                <a:cs typeface="Poppins" panose="00000500000000000000" pitchFamily="2" charset="0"/>
              </a:rPr>
              <a:t>learning</a:t>
            </a: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Comprendre les métriques de classification</a:t>
            </a:r>
          </a:p>
          <a:p>
            <a:r>
              <a:rPr lang="fr-FR" sz="1400" dirty="0">
                <a:solidFill>
                  <a:srgbClr val="303030"/>
                </a:solidFill>
                <a:latin typeface="Poppins" panose="00000500000000000000" pitchFamily="2" charset="0"/>
                <a:cs typeface="Poppins" panose="00000500000000000000" pitchFamily="2" charset="0"/>
              </a:rPr>
              <a:t>Comprendre l’extraction des caractéristiques sur les textes</a:t>
            </a:r>
          </a:p>
          <a:p>
            <a:r>
              <a:rPr lang="fr-FR" sz="1400" dirty="0">
                <a:solidFill>
                  <a:srgbClr val="303030"/>
                </a:solidFill>
                <a:latin typeface="Poppins" panose="00000500000000000000" pitchFamily="2" charset="0"/>
                <a:cs typeface="Poppins" panose="00000500000000000000" pitchFamily="2" charset="0"/>
              </a:rPr>
              <a:t>Utiliser </a:t>
            </a:r>
            <a:r>
              <a:rPr lang="fr-FR" sz="1400" dirty="0" err="1">
                <a:solidFill>
                  <a:srgbClr val="303030"/>
                </a:solidFill>
                <a:latin typeface="Poppins" panose="00000500000000000000" pitchFamily="2" charset="0"/>
                <a:cs typeface="Poppins" panose="00000500000000000000" pitchFamily="2" charset="0"/>
              </a:rPr>
              <a:t>scikit-learn</a:t>
            </a:r>
            <a:r>
              <a:rPr lang="fr-FR" sz="1400" dirty="0">
                <a:solidFill>
                  <a:srgbClr val="303030"/>
                </a:solidFill>
                <a:latin typeface="Poppins" panose="00000500000000000000" pitchFamily="2" charset="0"/>
                <a:cs typeface="Poppins" panose="00000500000000000000" pitchFamily="2" charset="0"/>
              </a:rPr>
              <a:t> pour faire la classification des textes sur des données réelles</a:t>
            </a:r>
          </a:p>
          <a:p>
            <a:endParaRPr lang="fr-FR" sz="1400" dirty="0">
              <a:solidFill>
                <a:srgbClr val="303030"/>
              </a:solidFill>
              <a:latin typeface="Poppins" panose="00000500000000000000" pitchFamily="2" charset="0"/>
              <a:cs typeface="Poppins" panose="00000500000000000000" pitchFamily="2" charset="0"/>
            </a:endParaRPr>
          </a:p>
          <a:p>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Avant d’aller plus loin, nous allons d’abord aborder le process général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que nous allons utiliser.</a:t>
            </a:r>
          </a:p>
          <a:p>
            <a:r>
              <a:rPr lang="fr-FR" sz="1400" dirty="0">
                <a:solidFill>
                  <a:srgbClr val="303030"/>
                </a:solidFill>
                <a:latin typeface="Poppins" panose="00000500000000000000" pitchFamily="2" charset="0"/>
                <a:cs typeface="Poppins" panose="00000500000000000000" pitchFamily="2" charset="0"/>
              </a:rPr>
              <a:t>Le cas spécifique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que nous allons traiter dans cette section est connu comme l’apprentissage supervisé.</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Nous essayerons de garder les aspects mathématiques du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léger…</a:t>
            </a:r>
          </a:p>
        </p:txBody>
      </p:sp>
    </p:spTree>
    <p:extLst>
      <p:ext uri="{BB962C8B-B14F-4D97-AF65-F5344CB8AC3E}">
        <p14:creationId xmlns:p14="http://schemas.microsoft.com/office/powerpoint/2010/main" val="1541050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Apprentissage automatique qu’est ce ?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L'apprentissage automatique est une méthode d'analyse des données qui automatise la construction de modèles analytiques.</a:t>
            </a:r>
          </a:p>
          <a:p>
            <a:r>
              <a:rPr lang="fr-FR" sz="1400" dirty="0">
                <a:solidFill>
                  <a:srgbClr val="303030"/>
                </a:solidFill>
                <a:latin typeface="Poppins" panose="00000500000000000000" pitchFamily="2" charset="0"/>
                <a:cs typeface="Poppins" panose="00000500000000000000" pitchFamily="2" charset="0"/>
              </a:rPr>
              <a:t>En utilisant des algorithmes qui apprennent de manière itérative à partir des données, l'apprentissage automatique permet aux ordinateurs de trouver des informations cachées sans avoir été explicitement programmés pour les rechercher.</a:t>
            </a:r>
          </a:p>
          <a:p>
            <a:r>
              <a:rPr lang="fr-FR" sz="1400" dirty="0">
                <a:solidFill>
                  <a:srgbClr val="303030"/>
                </a:solidFill>
                <a:latin typeface="Poppins" panose="00000500000000000000" pitchFamily="2" charset="0"/>
                <a:cs typeface="Poppins" panose="00000500000000000000" pitchFamily="2" charset="0"/>
              </a:rPr>
              <a:t>Les algorithmes d’apprentissage supervisé sont entrainés en utilisant des exemples labelisés telles que les entrées où les sorties sont connues.</a:t>
            </a:r>
          </a:p>
          <a:p>
            <a:r>
              <a:rPr lang="fr-FR" sz="1400" dirty="0">
                <a:solidFill>
                  <a:srgbClr val="303030"/>
                </a:solidFill>
                <a:latin typeface="Poppins" panose="00000500000000000000" pitchFamily="2" charset="0"/>
                <a:cs typeface="Poppins" panose="00000500000000000000" pitchFamily="2" charset="0"/>
              </a:rPr>
              <a:t>Par exemple :</a:t>
            </a:r>
          </a:p>
          <a:p>
            <a:pPr lvl="1"/>
            <a:r>
              <a:rPr lang="fr-FR" sz="1000" b="1" dirty="0">
                <a:solidFill>
                  <a:srgbClr val="303030"/>
                </a:solidFill>
                <a:latin typeface="Poppins" panose="00000500000000000000" pitchFamily="2" charset="0"/>
                <a:cs typeface="Poppins" panose="00000500000000000000" pitchFamily="2" charset="0"/>
              </a:rPr>
              <a:t>Spam</a:t>
            </a:r>
            <a:r>
              <a:rPr lang="fr-FR" sz="1000" dirty="0">
                <a:solidFill>
                  <a:srgbClr val="303030"/>
                </a:solidFill>
                <a:latin typeface="Poppins" panose="00000500000000000000" pitchFamily="2" charset="0"/>
                <a:cs typeface="Poppins" panose="00000500000000000000" pitchFamily="2" charset="0"/>
              </a:rPr>
              <a:t> et </a:t>
            </a:r>
            <a:r>
              <a:rPr lang="fr-FR" sz="1000" b="1" dirty="0">
                <a:solidFill>
                  <a:srgbClr val="303030"/>
                </a:solidFill>
                <a:latin typeface="Poppins" panose="00000500000000000000" pitchFamily="2" charset="0"/>
                <a:cs typeface="Poppins" panose="00000500000000000000" pitchFamily="2" charset="0"/>
              </a:rPr>
              <a:t>Non Spam</a:t>
            </a:r>
          </a:p>
          <a:p>
            <a:pPr lvl="1"/>
            <a:r>
              <a:rPr lang="fr-FR" sz="1000" b="1" dirty="0">
                <a:solidFill>
                  <a:srgbClr val="303030"/>
                </a:solidFill>
                <a:latin typeface="Poppins" panose="00000500000000000000" pitchFamily="2" charset="0"/>
                <a:cs typeface="Poppins" panose="00000500000000000000" pitchFamily="2" charset="0"/>
              </a:rPr>
              <a:t>Avis positifs </a:t>
            </a:r>
            <a:r>
              <a:rPr lang="fr-FR" sz="1000" dirty="0">
                <a:solidFill>
                  <a:srgbClr val="303030"/>
                </a:solidFill>
                <a:latin typeface="Poppins" panose="00000500000000000000" pitchFamily="2" charset="0"/>
                <a:cs typeface="Poppins" panose="00000500000000000000" pitchFamily="2" charset="0"/>
              </a:rPr>
              <a:t>vs </a:t>
            </a:r>
            <a:r>
              <a:rPr lang="fr-FR" sz="1000" b="1" dirty="0">
                <a:solidFill>
                  <a:srgbClr val="303030"/>
                </a:solidFill>
                <a:latin typeface="Poppins" panose="00000500000000000000" pitchFamily="2" charset="0"/>
                <a:cs typeface="Poppins" panose="00000500000000000000" pitchFamily="2" charset="0"/>
              </a:rPr>
              <a:t>Avis négatifs </a:t>
            </a:r>
            <a:r>
              <a:rPr lang="fr-FR" sz="1000" dirty="0">
                <a:solidFill>
                  <a:srgbClr val="303030"/>
                </a:solidFill>
                <a:latin typeface="Poppins" panose="00000500000000000000" pitchFamily="2" charset="0"/>
                <a:cs typeface="Poppins" panose="00000500000000000000" pitchFamily="2" charset="0"/>
              </a:rPr>
              <a:t>sur les fims</a:t>
            </a:r>
          </a:p>
          <a:p>
            <a:r>
              <a:rPr lang="fr-FR" sz="1400" dirty="0">
                <a:solidFill>
                  <a:srgbClr val="303030"/>
                </a:solidFill>
                <a:latin typeface="Poppins" panose="00000500000000000000" pitchFamily="2" charset="0"/>
                <a:cs typeface="Poppins" panose="00000500000000000000" pitchFamily="2" charset="0"/>
              </a:rPr>
              <a:t>L'algorithme d'apprentissage reçoit un ensemble d'entrées ainsi que les sorties correctes correspondantes, et l'algorithme apprend en comparant sa sortie réelle aux sorties correctes pour trouver les erreurs.</a:t>
            </a:r>
          </a:p>
          <a:p>
            <a:r>
              <a:rPr lang="fr-FR" sz="1400" dirty="0">
                <a:solidFill>
                  <a:srgbClr val="303030"/>
                </a:solidFill>
                <a:latin typeface="Poppins" panose="00000500000000000000" pitchFamily="2" charset="0"/>
                <a:cs typeface="Poppins" panose="00000500000000000000" pitchFamily="2" charset="0"/>
              </a:rPr>
              <a:t>Il modifie le modèle en conséquence </a:t>
            </a:r>
          </a:p>
        </p:txBody>
      </p:sp>
    </p:spTree>
    <p:extLst>
      <p:ext uri="{BB962C8B-B14F-4D97-AF65-F5344CB8AC3E}">
        <p14:creationId xmlns:p14="http://schemas.microsoft.com/office/powerpoint/2010/main" val="1939201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7" name="Espace réservé du contenu 6">
            <a:extLst>
              <a:ext uri="{FF2B5EF4-FFF2-40B4-BE49-F238E27FC236}">
                <a16:creationId xmlns:a16="http://schemas.microsoft.com/office/drawing/2014/main" id="{D77B329F-34EC-C9D2-D435-33FEAF7A5E32}"/>
              </a:ext>
            </a:extLst>
          </p:cNvPr>
          <p:cNvSpPr>
            <a:spLocks noGrp="1"/>
          </p:cNvSpPr>
          <p:nvPr>
            <p:ph idx="1"/>
          </p:nvPr>
        </p:nvSpPr>
        <p:spPr/>
        <p:txBody>
          <a:bodyPr/>
          <a:lstStyle/>
          <a:p>
            <a:r>
              <a:rPr lang="fr-FR" dirty="0"/>
              <a:t>Process Machine Learning</a:t>
            </a:r>
            <a:endParaRPr lang="en-US" dirty="0"/>
          </a:p>
        </p:txBody>
      </p:sp>
      <p:pic>
        <p:nvPicPr>
          <p:cNvPr id="8" name="Espace réservé du contenu 4">
            <a:extLst>
              <a:ext uri="{FF2B5EF4-FFF2-40B4-BE49-F238E27FC236}">
                <a16:creationId xmlns:a16="http://schemas.microsoft.com/office/drawing/2014/main" id="{D31E1C3A-8BB3-55FF-7D8A-896A1F07691E}"/>
              </a:ext>
            </a:extLst>
          </p:cNvPr>
          <p:cNvPicPr>
            <a:picLocks noChangeAspect="1"/>
          </p:cNvPicPr>
          <p:nvPr/>
        </p:nvPicPr>
        <p:blipFill>
          <a:blip r:embed="rId2"/>
          <a:stretch>
            <a:fillRect/>
          </a:stretch>
        </p:blipFill>
        <p:spPr>
          <a:xfrm>
            <a:off x="472562" y="2560090"/>
            <a:ext cx="11129565" cy="3092286"/>
          </a:xfrm>
          <a:prstGeom prst="rect">
            <a:avLst/>
          </a:prstGeom>
        </p:spPr>
      </p:pic>
    </p:spTree>
    <p:extLst>
      <p:ext uri="{BB962C8B-B14F-4D97-AF65-F5344CB8AC3E}">
        <p14:creationId xmlns:p14="http://schemas.microsoft.com/office/powerpoint/2010/main" val="48385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rPr>
              <a:t>Selon Wikipédia : </a:t>
            </a:r>
            <a:endParaRPr lang="fr-FR" sz="1400" b="0" i="0" dirty="0">
              <a:solidFill>
                <a:srgbClr val="303030"/>
              </a:solidFill>
              <a:effectLst/>
              <a:latin typeface="Poppins" panose="00000500000000000000" pitchFamily="2" charset="0"/>
            </a:endParaRPr>
          </a:p>
          <a:p>
            <a:r>
              <a:rPr lang="fr-FR" sz="1400" i="0" dirty="0">
                <a:solidFill>
                  <a:srgbClr val="303030"/>
                </a:solidFill>
                <a:effectLst/>
                <a:latin typeface="Poppins" panose="00000500000000000000" pitchFamily="2" charset="0"/>
              </a:rPr>
              <a:t>« Le </a:t>
            </a:r>
            <a:r>
              <a:rPr lang="fr-FR" sz="1400" i="0" dirty="0" err="1">
                <a:solidFill>
                  <a:srgbClr val="303030"/>
                </a:solidFill>
                <a:effectLst/>
                <a:latin typeface="Poppins" panose="00000500000000000000" pitchFamily="2" charset="0"/>
              </a:rPr>
              <a:t>natural</a:t>
            </a:r>
            <a:r>
              <a:rPr lang="fr-FR" sz="1400" i="0" dirty="0">
                <a:solidFill>
                  <a:srgbClr val="303030"/>
                </a:solidFill>
                <a:effectLst/>
                <a:latin typeface="Poppins" panose="00000500000000000000" pitchFamily="2" charset="0"/>
              </a:rPr>
              <a:t> </a:t>
            </a:r>
            <a:r>
              <a:rPr lang="fr-FR" sz="1400" i="0" dirty="0" err="1">
                <a:solidFill>
                  <a:srgbClr val="303030"/>
                </a:solidFill>
                <a:effectLst/>
                <a:latin typeface="Poppins" panose="00000500000000000000" pitchFamily="2" charset="0"/>
              </a:rPr>
              <a:t>language</a:t>
            </a:r>
            <a:r>
              <a:rPr lang="fr-FR" sz="1400" i="0" dirty="0">
                <a:solidFill>
                  <a:srgbClr val="303030"/>
                </a:solidFill>
                <a:effectLst/>
                <a:latin typeface="Poppins" panose="00000500000000000000" pitchFamily="2" charset="0"/>
              </a:rPr>
              <a:t> </a:t>
            </a:r>
            <a:r>
              <a:rPr lang="fr-FR" sz="1400" i="0" dirty="0" err="1">
                <a:solidFill>
                  <a:srgbClr val="303030"/>
                </a:solidFill>
                <a:effectLst/>
                <a:latin typeface="Poppins" panose="00000500000000000000" pitchFamily="2" charset="0"/>
              </a:rPr>
              <a:t>processing</a:t>
            </a:r>
            <a:r>
              <a:rPr lang="fr-FR" sz="1400" i="0" dirty="0">
                <a:solidFill>
                  <a:srgbClr val="303030"/>
                </a:solidFill>
                <a:effectLst/>
                <a:latin typeface="Poppins" panose="00000500000000000000" pitchFamily="2" charset="0"/>
              </a:rPr>
              <a:t> (NLP), ou traitement automatique des langues (TALN), est une branche de l’intelligence artificielle qui s’attache à donner la capacité aux machines de comprendre, générer ou traduire le langage humain tel qu’il est écrit et/ou parlé. </a:t>
            </a:r>
          </a:p>
          <a:p>
            <a:pPr marL="0" indent="0">
              <a:buNone/>
            </a:pPr>
            <a:r>
              <a:rPr lang="fr-FR" sz="1400" i="0" dirty="0">
                <a:solidFill>
                  <a:srgbClr val="303030"/>
                </a:solidFill>
                <a:effectLst/>
                <a:latin typeface="Poppins" panose="00000500000000000000" pitchFamily="2" charset="0"/>
              </a:rPr>
              <a:t>Les </a:t>
            </a:r>
            <a:r>
              <a:rPr lang="fr-FR" sz="1400" i="0" u="sng" dirty="0" err="1">
                <a:solidFill>
                  <a:srgbClr val="303030"/>
                </a:solidFill>
                <a:effectLst/>
                <a:latin typeface="Poppins" panose="00000500000000000000" pitchFamily="2" charset="0"/>
                <a:hlinkClick r:id="rId2" tooltip="Chatbot"/>
              </a:rPr>
              <a:t>chatbots</a:t>
            </a:r>
            <a:r>
              <a:rPr lang="fr-FR" sz="1400" i="0" dirty="0">
                <a:solidFill>
                  <a:srgbClr val="303030"/>
                </a:solidFill>
                <a:effectLst/>
                <a:latin typeface="Poppins" panose="00000500000000000000" pitchFamily="2" charset="0"/>
              </a:rPr>
              <a:t> figurent parmi les logiciels de NLP les plus populaires. Autres applications de NLP célèbres : les assistants vocaux Alexa, Google Home ou encore Siri. »</a:t>
            </a:r>
          </a:p>
          <a:p>
            <a:r>
              <a:rPr lang="en-US" sz="1400" dirty="0" err="1">
                <a:latin typeface="Poppins" panose="00000500000000000000" pitchFamily="2" charset="0"/>
                <a:cs typeface="Poppins" panose="00000500000000000000" pitchFamily="2" charset="0"/>
              </a:rPr>
              <a:t>Souvent</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lorsque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l’on</a:t>
            </a:r>
            <a:r>
              <a:rPr lang="en-US" sz="1400" dirty="0">
                <a:latin typeface="Poppins" panose="00000500000000000000" pitchFamily="2" charset="0"/>
                <a:cs typeface="Poppins" panose="00000500000000000000" pitchFamily="2" charset="0"/>
              </a:rPr>
              <a:t> fait </a:t>
            </a:r>
            <a:r>
              <a:rPr lang="en-US" sz="1400" dirty="0" err="1">
                <a:latin typeface="Poppins" panose="00000500000000000000" pitchFamily="2" charset="0"/>
                <a:cs typeface="Poppins" panose="00000500000000000000" pitchFamily="2" charset="0"/>
              </a:rPr>
              <a:t>l’analyse</a:t>
            </a:r>
            <a:r>
              <a:rPr lang="en-US" sz="1400" dirty="0">
                <a:latin typeface="Poppins" panose="00000500000000000000" pitchFamily="2" charset="0"/>
                <a:cs typeface="Poppins" panose="00000500000000000000" pitchFamily="2" charset="0"/>
              </a:rPr>
              <a:t> des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une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grande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partie</a:t>
            </a:r>
            <a:r>
              <a:rPr lang="en-US" sz="1400" dirty="0">
                <a:latin typeface="Poppins" panose="00000500000000000000" pitchFamily="2" charset="0"/>
                <a:cs typeface="Poppins" panose="00000500000000000000" pitchFamily="2" charset="0"/>
              </a:rPr>
              <a:t> des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sont</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numériques</a:t>
            </a:r>
            <a:r>
              <a:rPr lang="en-US" sz="1400" dirty="0">
                <a:latin typeface="Poppins" panose="00000500000000000000" pitchFamily="2" charset="0"/>
                <a:cs typeface="Poppins" panose="00000500000000000000" pitchFamily="2" charset="0"/>
              </a:rPr>
              <a:t> tells que les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de ventes, les </a:t>
            </a:r>
            <a:r>
              <a:rPr lang="en-US" sz="1400" dirty="0" err="1">
                <a:latin typeface="Poppins" panose="00000500000000000000" pitchFamily="2" charset="0"/>
                <a:cs typeface="Poppins" panose="00000500000000000000" pitchFamily="2" charset="0"/>
              </a:rPr>
              <a:t>mésures</a:t>
            </a:r>
            <a:r>
              <a:rPr lang="en-US" sz="1400" dirty="0">
                <a:latin typeface="Poppins" panose="00000500000000000000" pitchFamily="2" charset="0"/>
                <a:cs typeface="Poppins" panose="00000500000000000000" pitchFamily="2" charset="0"/>
              </a:rPr>
              <a:t> physiques, les categories </a:t>
            </a:r>
            <a:r>
              <a:rPr lang="en-US" sz="1400" dirty="0" err="1">
                <a:latin typeface="Poppins" panose="00000500000000000000" pitchFamily="2" charset="0"/>
                <a:cs typeface="Poppins" panose="00000500000000000000" pitchFamily="2" charset="0"/>
              </a:rPr>
              <a:t>quantifiables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etc</a:t>
            </a:r>
            <a:r>
              <a:rPr lang="en-US" sz="1400" dirty="0">
                <a:latin typeface="Poppins" panose="00000500000000000000" pitchFamily="2" charset="0"/>
                <a:cs typeface="Poppins" panose="00000500000000000000" pitchFamily="2" charset="0"/>
              </a:rPr>
              <a:t>…</a:t>
            </a:r>
          </a:p>
          <a:p>
            <a:r>
              <a:rPr lang="en-US" sz="1400" dirty="0">
                <a:latin typeface="Poppins" panose="00000500000000000000" pitchFamily="2" charset="0"/>
                <a:cs typeface="Poppins" panose="00000500000000000000" pitchFamily="2" charset="0"/>
              </a:rPr>
              <a:t>Les </a:t>
            </a:r>
            <a:r>
              <a:rPr lang="en-US" sz="1400" dirty="0" err="1">
                <a:latin typeface="Poppins" panose="00000500000000000000" pitchFamily="2" charset="0"/>
                <a:cs typeface="Poppins" panose="00000500000000000000" pitchFamily="2" charset="0"/>
              </a:rPr>
              <a:t>ordinateurs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sont</a:t>
            </a:r>
            <a:r>
              <a:rPr lang="en-US" sz="1400" dirty="0">
                <a:latin typeface="Poppins" panose="00000500000000000000" pitchFamily="2" charset="0"/>
                <a:cs typeface="Poppins" panose="00000500000000000000" pitchFamily="2" charset="0"/>
              </a:rPr>
              <a:t> très bons </a:t>
            </a:r>
            <a:r>
              <a:rPr lang="en-US" sz="1400" dirty="0" err="1">
                <a:latin typeface="Poppins" panose="00000500000000000000" pitchFamily="2" charset="0"/>
                <a:cs typeface="Poppins" panose="00000500000000000000" pitchFamily="2" charset="0"/>
              </a:rPr>
              <a:t>quand</a:t>
            </a:r>
            <a:r>
              <a:rPr lang="en-US" sz="1400" dirty="0">
                <a:latin typeface="Poppins" panose="00000500000000000000" pitchFamily="2" charset="0"/>
                <a:cs typeface="Poppins" panose="00000500000000000000" pitchFamily="2" charset="0"/>
              </a:rPr>
              <a:t> il </a:t>
            </a:r>
            <a:r>
              <a:rPr lang="en-US" sz="1400" dirty="0" err="1">
                <a:latin typeface="Poppins" panose="00000500000000000000" pitchFamily="2" charset="0"/>
                <a:cs typeface="Poppins" panose="00000500000000000000" pitchFamily="2" charset="0"/>
              </a:rPr>
              <a:t>s’agit</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d’analyser</a:t>
            </a:r>
            <a:r>
              <a:rPr lang="en-US" sz="1400" dirty="0">
                <a:latin typeface="Poppins" panose="00000500000000000000" pitchFamily="2" charset="0"/>
                <a:cs typeface="Poppins" panose="00000500000000000000" pitchFamily="2" charset="0"/>
              </a:rPr>
              <a:t> les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numériques</a:t>
            </a:r>
            <a:r>
              <a:rPr lang="en-US" sz="1400" dirty="0">
                <a:latin typeface="Poppins" panose="00000500000000000000" pitchFamily="2" charset="0"/>
                <a:cs typeface="Poppins" panose="00000500000000000000" pitchFamily="2" charset="0"/>
              </a:rPr>
              <a:t>.</a:t>
            </a:r>
          </a:p>
          <a:p>
            <a:r>
              <a:rPr lang="en-US" sz="1400" dirty="0" err="1">
                <a:latin typeface="Poppins" panose="00000500000000000000" pitchFamily="2" charset="0"/>
                <a:cs typeface="Poppins" panose="00000500000000000000" pitchFamily="2" charset="0"/>
              </a:rPr>
              <a:t>Mais</a:t>
            </a:r>
            <a:r>
              <a:rPr lang="en-US" sz="1400" dirty="0">
                <a:latin typeface="Poppins" panose="00000500000000000000" pitchFamily="2" charset="0"/>
                <a:cs typeface="Poppins" panose="00000500000000000000" pitchFamily="2" charset="0"/>
              </a:rPr>
              <a:t> que faire des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textuelles</a:t>
            </a:r>
            <a:r>
              <a:rPr lang="en-US" sz="1400" dirty="0">
                <a:latin typeface="Poppins" panose="00000500000000000000" pitchFamily="2" charset="0"/>
                <a:cs typeface="Poppins" panose="00000500000000000000" pitchFamily="2" charset="0"/>
              </a:rPr>
              <a:t> ????</a:t>
            </a:r>
          </a:p>
          <a:p>
            <a:r>
              <a:rPr lang="en-US" sz="1400" dirty="0">
                <a:latin typeface="Poppins" panose="00000500000000000000" pitchFamily="2" charset="0"/>
                <a:cs typeface="Poppins" panose="00000500000000000000" pitchFamily="2" charset="0"/>
              </a:rPr>
              <a:t>En tant </a:t>
            </a:r>
            <a:r>
              <a:rPr lang="en-US" sz="1400" dirty="0" err="1">
                <a:latin typeface="Poppins" panose="00000500000000000000" pitchFamily="2" charset="0"/>
                <a:cs typeface="Poppins" panose="00000500000000000000" pitchFamily="2" charset="0"/>
              </a:rPr>
              <a:t>qu’humain</a:t>
            </a:r>
            <a:r>
              <a:rPr lang="en-US" sz="1400" dirty="0">
                <a:latin typeface="Poppins" panose="00000500000000000000" pitchFamily="2" charset="0"/>
                <a:cs typeface="Poppins" panose="00000500000000000000" pitchFamily="2" charset="0"/>
              </a:rPr>
              <a:t>, nous </a:t>
            </a:r>
            <a:r>
              <a:rPr lang="en-US" sz="1400" dirty="0" err="1">
                <a:latin typeface="Poppins" panose="00000500000000000000" pitchFamily="2" charset="0"/>
                <a:cs typeface="Poppins" panose="00000500000000000000" pitchFamily="2" charset="0"/>
              </a:rPr>
              <a:t>pouvons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facilement</a:t>
            </a:r>
            <a:r>
              <a:rPr lang="en-US" sz="1400" dirty="0">
                <a:latin typeface="Poppins" panose="00000500000000000000" pitchFamily="2" charset="0"/>
                <a:cs typeface="Poppins" panose="00000500000000000000" pitchFamily="2" charset="0"/>
              </a:rPr>
              <a:t> lire et </a:t>
            </a:r>
            <a:r>
              <a:rPr lang="en-US" sz="1400" dirty="0" err="1">
                <a:latin typeface="Poppins" panose="00000500000000000000" pitchFamily="2" charset="0"/>
                <a:cs typeface="Poppins" panose="00000500000000000000" pitchFamily="2" charset="0"/>
              </a:rPr>
              <a:t>comprendre</a:t>
            </a:r>
            <a:r>
              <a:rPr lang="en-US" sz="1400" dirty="0">
                <a:latin typeface="Poppins" panose="00000500000000000000" pitchFamily="2" charset="0"/>
                <a:cs typeface="Poppins" panose="00000500000000000000" pitchFamily="2" charset="0"/>
              </a:rPr>
              <a:t> les </a:t>
            </a:r>
            <a:r>
              <a:rPr lang="en-US" sz="1400" dirty="0" err="1">
                <a:latin typeface="Poppins" panose="00000500000000000000" pitchFamily="2" charset="0"/>
                <a:cs typeface="Poppins" panose="00000500000000000000" pitchFamily="2" charset="0"/>
              </a:rPr>
              <a:t>informations</a:t>
            </a:r>
            <a:r>
              <a:rPr lang="en-US" sz="1400" dirty="0">
                <a:latin typeface="Poppins" panose="00000500000000000000" pitchFamily="2" charset="0"/>
                <a:cs typeface="Poppins" panose="00000500000000000000" pitchFamily="2" charset="0"/>
              </a:rPr>
              <a:t> dans un document.</a:t>
            </a:r>
          </a:p>
          <a:p>
            <a:r>
              <a:rPr lang="en-US" sz="1400" dirty="0" err="1">
                <a:latin typeface="Poppins" panose="00000500000000000000" pitchFamily="2" charset="0"/>
                <a:cs typeface="Poppins" panose="00000500000000000000" pitchFamily="2" charset="0"/>
              </a:rPr>
              <a:t>Mais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l’oridnateur</a:t>
            </a:r>
            <a:r>
              <a:rPr lang="en-US" sz="1400" dirty="0">
                <a:latin typeface="Poppins" panose="00000500000000000000" pitchFamily="2" charset="0"/>
                <a:cs typeface="Poppins" panose="00000500000000000000" pitchFamily="2" charset="0"/>
              </a:rPr>
              <a:t> a </a:t>
            </a:r>
            <a:r>
              <a:rPr lang="en-US" sz="1400" dirty="0" err="1">
                <a:latin typeface="Poppins" panose="00000500000000000000" pitchFamily="2" charset="0"/>
                <a:cs typeface="Poppins" panose="00000500000000000000" pitchFamily="2" charset="0"/>
              </a:rPr>
              <a:t>besoin</a:t>
            </a:r>
            <a:r>
              <a:rPr lang="en-US" sz="1400" dirty="0">
                <a:latin typeface="Poppins" panose="00000500000000000000" pitchFamily="2" charset="0"/>
                <a:cs typeface="Poppins" panose="00000500000000000000" pitchFamily="2" charset="0"/>
              </a:rPr>
              <a:t> des </a:t>
            </a:r>
            <a:r>
              <a:rPr lang="en-US" sz="1400" dirty="0" err="1">
                <a:latin typeface="Poppins" panose="00000500000000000000" pitchFamily="2" charset="0"/>
                <a:cs typeface="Poppins" panose="00000500000000000000" pitchFamily="2" charset="0"/>
              </a:rPr>
              <a:t>traitements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spécifiques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afin</a:t>
            </a:r>
            <a:r>
              <a:rPr lang="en-US" sz="1400" dirty="0">
                <a:latin typeface="Poppins" panose="00000500000000000000" pitchFamily="2" charset="0"/>
                <a:cs typeface="Poppins" panose="00000500000000000000" pitchFamily="2" charset="0"/>
              </a:rPr>
              <a:t> de </a:t>
            </a:r>
            <a:r>
              <a:rPr lang="en-US" sz="1400" dirty="0" err="1">
                <a:latin typeface="Poppins" panose="00000500000000000000" pitchFamily="2" charset="0"/>
                <a:cs typeface="Poppins" panose="00000500000000000000" pitchFamily="2" charset="0"/>
              </a:rPr>
              <a:t>comprendre</a:t>
            </a:r>
            <a:r>
              <a:rPr lang="en-US" sz="1400" dirty="0">
                <a:latin typeface="Poppins" panose="00000500000000000000" pitchFamily="2" charset="0"/>
                <a:cs typeface="Poppins" panose="00000500000000000000" pitchFamily="2" charset="0"/>
              </a:rPr>
              <a:t> les </a:t>
            </a:r>
            <a:r>
              <a:rPr lang="en-US" sz="1400" dirty="0" err="1">
                <a:latin typeface="Poppins" panose="00000500000000000000" pitchFamily="2" charset="0"/>
                <a:cs typeface="Poppins" panose="00000500000000000000" pitchFamily="2" charset="0"/>
              </a:rPr>
              <a:t>informations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textuelles</a:t>
            </a:r>
            <a:r>
              <a:rPr lang="en-US" sz="1400" dirty="0">
                <a:latin typeface="Poppins" panose="00000500000000000000" pitchFamily="2" charset="0"/>
                <a:cs typeface="Poppins" panose="00000500000000000000" pitchFamily="2" charset="0"/>
              </a:rPr>
              <a:t>.</a:t>
            </a:r>
          </a:p>
          <a:p>
            <a:r>
              <a:rPr lang="en-US" sz="1400" dirty="0">
                <a:latin typeface="Poppins" panose="00000500000000000000" pitchFamily="2" charset="0"/>
                <a:cs typeface="Poppins" panose="00000500000000000000" pitchFamily="2" charset="0"/>
              </a:rPr>
              <a:t>Les </a:t>
            </a:r>
            <a:r>
              <a:rPr lang="en-US" sz="1400" dirty="0" err="1">
                <a:latin typeface="Poppins" panose="00000500000000000000" pitchFamily="2" charset="0"/>
                <a:cs typeface="Poppins" panose="00000500000000000000" pitchFamily="2" charset="0"/>
              </a:rPr>
              <a:t>informations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textuelles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sont</a:t>
            </a:r>
            <a:r>
              <a:rPr lang="en-US" sz="1400" dirty="0">
                <a:latin typeface="Poppins" panose="00000500000000000000" pitchFamily="2" charset="0"/>
                <a:cs typeface="Poppins" panose="00000500000000000000" pitchFamily="2" charset="0"/>
              </a:rPr>
              <a:t> non </a:t>
            </a:r>
            <a:r>
              <a:rPr lang="en-US" sz="1400" dirty="0" err="1">
                <a:latin typeface="Poppins" panose="00000500000000000000" pitchFamily="2" charset="0"/>
                <a:cs typeface="Poppins" panose="00000500000000000000" pitchFamily="2" charset="0"/>
              </a:rPr>
              <a:t>sctructurées</a:t>
            </a:r>
            <a:r>
              <a:rPr lang="en-US" sz="1400" dirty="0">
                <a:latin typeface="Poppins" panose="00000500000000000000" pitchFamily="2" charset="0"/>
                <a:cs typeface="Poppins" panose="00000500000000000000" pitchFamily="2" charset="0"/>
              </a:rPr>
              <a:t> et </a:t>
            </a:r>
            <a:r>
              <a:rPr lang="en-US" sz="1400" dirty="0" err="1">
                <a:latin typeface="Poppins" panose="00000500000000000000" pitchFamily="2" charset="0"/>
                <a:cs typeface="Poppins" panose="00000500000000000000" pitchFamily="2" charset="0"/>
              </a:rPr>
              <a:t>peuvent</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être</a:t>
            </a:r>
            <a:r>
              <a:rPr lang="en-US" sz="1400" dirty="0">
                <a:latin typeface="Poppins" panose="00000500000000000000" pitchFamily="2" charset="0"/>
                <a:cs typeface="Poppins" panose="00000500000000000000" pitchFamily="2" charset="0"/>
              </a:rPr>
              <a:t> dans des multiples </a:t>
            </a:r>
            <a:r>
              <a:rPr lang="en-US" sz="1400" dirty="0" err="1">
                <a:latin typeface="Poppins" panose="00000500000000000000" pitchFamily="2" charset="0"/>
                <a:cs typeface="Poppins" panose="00000500000000000000" pitchFamily="2" charset="0"/>
              </a:rPr>
              <a:t>langues</a:t>
            </a:r>
            <a:r>
              <a:rPr lang="en-US" sz="1400" dirty="0">
                <a:latin typeface="Poppins" panose="00000500000000000000" pitchFamily="2" charset="0"/>
                <a:cs typeface="Poppins" panose="00000500000000000000" pitchFamily="2" charset="0"/>
              </a:rPr>
              <a:t>.</a:t>
            </a:r>
          </a:p>
          <a:p>
            <a:r>
              <a:rPr lang="en-US" sz="1400" dirty="0">
                <a:latin typeface="Poppins" panose="00000500000000000000" pitchFamily="2" charset="0"/>
                <a:cs typeface="Poppins" panose="00000500000000000000" pitchFamily="2" charset="0"/>
              </a:rPr>
              <a:t>Le </a:t>
            </a:r>
            <a:r>
              <a:rPr lang="en-US" sz="1400" dirty="0" err="1">
                <a:latin typeface="Poppins" panose="00000500000000000000" pitchFamily="2" charset="0"/>
                <a:cs typeface="Poppins" panose="00000500000000000000" pitchFamily="2" charset="0"/>
              </a:rPr>
              <a:t>traitement</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automatique</a:t>
            </a:r>
            <a:r>
              <a:rPr lang="en-US" sz="1400" dirty="0">
                <a:latin typeface="Poppins" panose="00000500000000000000" pitchFamily="2" charset="0"/>
                <a:cs typeface="Poppins" panose="00000500000000000000" pitchFamily="2" charset="0"/>
              </a:rPr>
              <a:t> du </a:t>
            </a:r>
            <a:r>
              <a:rPr lang="en-US" sz="1400" dirty="0" err="1">
                <a:latin typeface="Poppins" panose="00000500000000000000" pitchFamily="2" charset="0"/>
                <a:cs typeface="Poppins" panose="00000500000000000000" pitchFamily="2" charset="0"/>
              </a:rPr>
              <a:t>langage</a:t>
            </a:r>
            <a:r>
              <a:rPr lang="en-US" sz="1400" dirty="0">
                <a:latin typeface="Poppins" panose="00000500000000000000" pitchFamily="2" charset="0"/>
                <a:cs typeface="Poppins" panose="00000500000000000000" pitchFamily="2" charset="0"/>
              </a:rPr>
              <a:t> naturel </a:t>
            </a:r>
            <a:r>
              <a:rPr lang="en-US" sz="1400" dirty="0" err="1">
                <a:latin typeface="Poppins" panose="00000500000000000000" pitchFamily="2" charset="0"/>
                <a:cs typeface="Poppins" panose="00000500000000000000" pitchFamily="2" charset="0"/>
              </a:rPr>
              <a:t>essaie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d’utiliser</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une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varieté</a:t>
            </a:r>
            <a:r>
              <a:rPr lang="en-US" sz="1400" dirty="0">
                <a:latin typeface="Poppins" panose="00000500000000000000" pitchFamily="2" charset="0"/>
                <a:cs typeface="Poppins" panose="00000500000000000000" pitchFamily="2" charset="0"/>
              </a:rPr>
              <a:t> des techniques dans le but de </a:t>
            </a:r>
            <a:r>
              <a:rPr lang="en-US" sz="1400" dirty="0" err="1">
                <a:latin typeface="Poppins" panose="00000500000000000000" pitchFamily="2" charset="0"/>
                <a:cs typeface="Poppins" panose="00000500000000000000" pitchFamily="2" charset="0"/>
              </a:rPr>
              <a:t>créer</a:t>
            </a:r>
            <a:r>
              <a:rPr lang="en-US" sz="1400" dirty="0">
                <a:latin typeface="Poppins" panose="00000500000000000000" pitchFamily="2" charset="0"/>
                <a:cs typeface="Poppins" panose="00000500000000000000" pitchFamily="2" charset="0"/>
              </a:rPr>
              <a:t> des varies </a:t>
            </a:r>
            <a:r>
              <a:rPr lang="en-US" sz="1400" dirty="0" err="1">
                <a:latin typeface="Poppins" panose="00000500000000000000" pitchFamily="2" charset="0"/>
                <a:cs typeface="Poppins" panose="00000500000000000000" pitchFamily="2" charset="0"/>
              </a:rPr>
              <a:t>sctructures</a:t>
            </a:r>
            <a:r>
              <a:rPr lang="en-US" sz="1400" dirty="0">
                <a:latin typeface="Poppins" panose="00000500000000000000" pitchFamily="2" charset="0"/>
                <a:cs typeface="Poppins" panose="00000500000000000000" pitchFamily="2" charset="0"/>
              </a:rPr>
              <a:t> des </a:t>
            </a:r>
            <a:r>
              <a:rPr lang="en-US" sz="1400" dirty="0" err="1">
                <a:latin typeface="Poppins" panose="00000500000000000000" pitchFamily="2" charset="0"/>
                <a:cs typeface="Poppins" panose="00000500000000000000" pitchFamily="2" charset="0"/>
              </a:rPr>
              <a:t>données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textuelles</a:t>
            </a:r>
            <a:r>
              <a:rPr lang="en-US" sz="1400" dirty="0">
                <a:latin typeface="Poppins" panose="00000500000000000000" pitchFamily="2" charset="0"/>
                <a:cs typeface="Poppins" panose="00000500000000000000" pitchFamily="2" charset="0"/>
              </a:rPr>
              <a:t>.</a:t>
            </a:r>
          </a:p>
          <a:p>
            <a:r>
              <a:rPr lang="en-US" sz="1400" dirty="0">
                <a:latin typeface="Poppins" panose="00000500000000000000" pitchFamily="2" charset="0"/>
                <a:cs typeface="Poppins" panose="00000500000000000000" pitchFamily="2" charset="0"/>
              </a:rPr>
              <a:t>Dans </a:t>
            </a:r>
            <a:r>
              <a:rPr lang="en-US" sz="1400" dirty="0" err="1">
                <a:latin typeface="Poppins" panose="00000500000000000000" pitchFamily="2" charset="0"/>
                <a:cs typeface="Poppins" panose="00000500000000000000" pitchFamily="2" charset="0"/>
              </a:rPr>
              <a:t>ce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cours</a:t>
            </a:r>
            <a:r>
              <a:rPr lang="en-US" sz="1400" dirty="0">
                <a:latin typeface="Poppins" panose="00000500000000000000" pitchFamily="2" charset="0"/>
                <a:cs typeface="Poppins" panose="00000500000000000000" pitchFamily="2" charset="0"/>
              </a:rPr>
              <a:t> nous </a:t>
            </a:r>
            <a:r>
              <a:rPr lang="en-US" sz="1400" dirty="0" err="1">
                <a:latin typeface="Poppins" panose="00000500000000000000" pitchFamily="2" charset="0"/>
                <a:cs typeface="Poppins" panose="00000500000000000000" pitchFamily="2" charset="0"/>
              </a:rPr>
              <a:t>verrons</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une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variété</a:t>
            </a:r>
            <a:r>
              <a:rPr lang="en-US" sz="1400" dirty="0">
                <a:latin typeface="Poppins" panose="00000500000000000000" pitchFamily="2" charset="0"/>
                <a:cs typeface="Poppins" panose="00000500000000000000" pitchFamily="2" charset="0"/>
              </a:rPr>
              <a:t> des techniques de bases</a:t>
            </a:r>
          </a:p>
        </p:txBody>
      </p:sp>
    </p:spTree>
    <p:extLst>
      <p:ext uri="{BB962C8B-B14F-4D97-AF65-F5344CB8AC3E}">
        <p14:creationId xmlns:p14="http://schemas.microsoft.com/office/powerpoint/2010/main" val="133920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651888"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Imaginons un </a:t>
            </a:r>
            <a:r>
              <a:rPr lang="fr-FR" sz="1400" dirty="0" err="1">
                <a:solidFill>
                  <a:srgbClr val="303030"/>
                </a:solidFill>
                <a:latin typeface="Poppins" panose="00000500000000000000" pitchFamily="2" charset="0"/>
                <a:cs typeface="Poppins" panose="00000500000000000000" pitchFamily="2" charset="0"/>
              </a:rPr>
              <a:t>dataset</a:t>
            </a:r>
            <a:r>
              <a:rPr lang="fr-FR" sz="1400" dirty="0">
                <a:solidFill>
                  <a:srgbClr val="303030"/>
                </a:solidFill>
                <a:latin typeface="Poppins" panose="00000500000000000000" pitchFamily="2" charset="0"/>
                <a:cs typeface="Poppins" panose="00000500000000000000" pitchFamily="2" charset="0"/>
              </a:rPr>
              <a:t> de </a:t>
            </a:r>
            <a:r>
              <a:rPr lang="fr-FR" sz="1400" dirty="0" err="1">
                <a:solidFill>
                  <a:srgbClr val="303030"/>
                </a:solidFill>
                <a:latin typeface="Poppins" panose="00000500000000000000" pitchFamily="2" charset="0"/>
                <a:cs typeface="Poppins" panose="00000500000000000000" pitchFamily="2" charset="0"/>
              </a:rPr>
              <a:t>ham</a:t>
            </a:r>
            <a:r>
              <a:rPr lang="fr-FR" sz="1400" dirty="0">
                <a:solidFill>
                  <a:srgbClr val="303030"/>
                </a:solidFill>
                <a:latin typeface="Poppins" panose="00000500000000000000" pitchFamily="2" charset="0"/>
                <a:cs typeface="Poppins" panose="00000500000000000000" pitchFamily="2" charset="0"/>
              </a:rPr>
              <a:t> vs spam messages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Nous avons les labels et les messages textes</a:t>
            </a:r>
          </a:p>
          <a:p>
            <a:r>
              <a:rPr lang="fr-FR" sz="1400" dirty="0">
                <a:solidFill>
                  <a:srgbClr val="303030"/>
                </a:solidFill>
                <a:latin typeface="Poppins" panose="00000500000000000000" pitchFamily="2" charset="0"/>
                <a:cs typeface="Poppins" panose="00000500000000000000" pitchFamily="2" charset="0"/>
              </a:rPr>
              <a:t>Nous allons utiliser ce data set pour construire un modèle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capable de prédire si un nouveau message un spam ou un mail légitime.</a:t>
            </a:r>
          </a:p>
          <a:p>
            <a:pPr marL="0" indent="0">
              <a:buNone/>
            </a:pPr>
            <a:endParaRPr lang="fr-FR" sz="1400" dirty="0">
              <a:solidFill>
                <a:srgbClr val="303030"/>
              </a:solidFill>
              <a:latin typeface="Poppins" panose="00000500000000000000" pitchFamily="2" charset="0"/>
              <a:cs typeface="Poppins" panose="00000500000000000000" pitchFamily="2" charset="0"/>
            </a:endParaRPr>
          </a:p>
        </p:txBody>
      </p:sp>
      <p:pic>
        <p:nvPicPr>
          <p:cNvPr id="5" name="Image 4">
            <a:extLst>
              <a:ext uri="{FF2B5EF4-FFF2-40B4-BE49-F238E27FC236}">
                <a16:creationId xmlns:a16="http://schemas.microsoft.com/office/drawing/2014/main" id="{856F0709-BBB5-FD6D-5744-61DE02449B44}"/>
              </a:ext>
            </a:extLst>
          </p:cNvPr>
          <p:cNvPicPr>
            <a:picLocks noChangeAspect="1"/>
          </p:cNvPicPr>
          <p:nvPr/>
        </p:nvPicPr>
        <p:blipFill>
          <a:blip r:embed="rId2"/>
          <a:stretch>
            <a:fillRect/>
          </a:stretch>
        </p:blipFill>
        <p:spPr>
          <a:xfrm>
            <a:off x="5258290" y="1710871"/>
            <a:ext cx="6607113" cy="4709568"/>
          </a:xfrm>
          <a:prstGeom prst="rect">
            <a:avLst/>
          </a:prstGeom>
        </p:spPr>
      </p:pic>
    </p:spTree>
    <p:extLst>
      <p:ext uri="{BB962C8B-B14F-4D97-AF65-F5344CB8AC3E}">
        <p14:creationId xmlns:p14="http://schemas.microsoft.com/office/powerpoint/2010/main" val="522187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651888"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Imaginons un </a:t>
            </a:r>
            <a:r>
              <a:rPr lang="fr-FR" sz="1400" dirty="0" err="1">
                <a:solidFill>
                  <a:srgbClr val="303030"/>
                </a:solidFill>
                <a:latin typeface="Poppins" panose="00000500000000000000" pitchFamily="2" charset="0"/>
                <a:cs typeface="Poppins" panose="00000500000000000000" pitchFamily="2" charset="0"/>
              </a:rPr>
              <a:t>dataset</a:t>
            </a:r>
            <a:r>
              <a:rPr lang="fr-FR" sz="1400" dirty="0">
                <a:solidFill>
                  <a:srgbClr val="303030"/>
                </a:solidFill>
                <a:latin typeface="Poppins" panose="00000500000000000000" pitchFamily="2" charset="0"/>
                <a:cs typeface="Poppins" panose="00000500000000000000" pitchFamily="2" charset="0"/>
              </a:rPr>
              <a:t> de </a:t>
            </a:r>
            <a:r>
              <a:rPr lang="fr-FR" sz="1400" dirty="0" err="1">
                <a:solidFill>
                  <a:srgbClr val="303030"/>
                </a:solidFill>
                <a:latin typeface="Poppins" panose="00000500000000000000" pitchFamily="2" charset="0"/>
                <a:cs typeface="Poppins" panose="00000500000000000000" pitchFamily="2" charset="0"/>
              </a:rPr>
              <a:t>ham</a:t>
            </a:r>
            <a:r>
              <a:rPr lang="fr-FR" sz="1400" dirty="0">
                <a:solidFill>
                  <a:srgbClr val="303030"/>
                </a:solidFill>
                <a:latin typeface="Poppins" panose="00000500000000000000" pitchFamily="2" charset="0"/>
                <a:cs typeface="Poppins" panose="00000500000000000000" pitchFamily="2" charset="0"/>
              </a:rPr>
              <a:t> vs spam messages :</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Nous avons notre </a:t>
            </a:r>
            <a:r>
              <a:rPr lang="fr-FR" sz="1400" dirty="0" err="1">
                <a:solidFill>
                  <a:srgbClr val="303030"/>
                </a:solidFill>
                <a:latin typeface="Poppins" panose="00000500000000000000" pitchFamily="2" charset="0"/>
                <a:cs typeface="Poppins" panose="00000500000000000000" pitchFamily="2" charset="0"/>
              </a:rPr>
              <a:t>dataset</a:t>
            </a:r>
            <a:r>
              <a:rPr lang="fr-FR" sz="1400" dirty="0">
                <a:solidFill>
                  <a:srgbClr val="303030"/>
                </a:solidFill>
                <a:latin typeface="Poppins" panose="00000500000000000000" pitchFamily="2" charset="0"/>
                <a:cs typeface="Poppins" panose="00000500000000000000" pitchFamily="2" charset="0"/>
              </a:rPr>
              <a:t> composé des X et Y </a:t>
            </a:r>
          </a:p>
          <a:p>
            <a:r>
              <a:rPr lang="fr-FR" sz="1400" dirty="0">
                <a:solidFill>
                  <a:srgbClr val="303030"/>
                </a:solidFill>
                <a:latin typeface="Poppins" panose="00000500000000000000" pitchFamily="2" charset="0"/>
                <a:cs typeface="Poppins" panose="00000500000000000000" pitchFamily="2" charset="0"/>
              </a:rPr>
              <a:t>Avant d’entrainer le modèle, il faut d’abord le découper en deux ensembles :</a:t>
            </a:r>
          </a:p>
          <a:p>
            <a:pPr lvl="1"/>
            <a:r>
              <a:rPr lang="fr-FR" sz="1200" dirty="0">
                <a:solidFill>
                  <a:srgbClr val="303030"/>
                </a:solidFill>
                <a:latin typeface="Poppins" panose="00000500000000000000" pitchFamily="2" charset="0"/>
                <a:cs typeface="Poppins" panose="00000500000000000000" pitchFamily="2" charset="0"/>
              </a:rPr>
              <a:t>Les données d’entrainement et </a:t>
            </a:r>
          </a:p>
          <a:p>
            <a:pPr lvl="1"/>
            <a:r>
              <a:rPr lang="fr-FR" sz="1200" dirty="0">
                <a:solidFill>
                  <a:srgbClr val="303030"/>
                </a:solidFill>
                <a:latin typeface="Poppins" panose="00000500000000000000" pitchFamily="2" charset="0"/>
                <a:cs typeface="Poppins" panose="00000500000000000000" pitchFamily="2" charset="0"/>
              </a:rPr>
              <a:t>Les données de test</a:t>
            </a:r>
          </a:p>
          <a:p>
            <a:r>
              <a:rPr lang="fr-FR" sz="1400" dirty="0">
                <a:solidFill>
                  <a:srgbClr val="303030"/>
                </a:solidFill>
                <a:latin typeface="Poppins" panose="00000500000000000000" pitchFamily="2" charset="0"/>
                <a:cs typeface="Poppins" panose="00000500000000000000" pitchFamily="2" charset="0"/>
              </a:rPr>
              <a:t>Plusieurs critères de séparation existent et sont souvent adaptés à chaque type de problèmes que l’on souhaite résoudre</a:t>
            </a:r>
          </a:p>
          <a:p>
            <a:pPr marL="0" indent="0">
              <a:buNone/>
            </a:pPr>
            <a:endParaRPr lang="fr-FR" sz="1400" dirty="0">
              <a:solidFill>
                <a:srgbClr val="303030"/>
              </a:solidFill>
              <a:latin typeface="Poppins" panose="00000500000000000000" pitchFamily="2" charset="0"/>
              <a:cs typeface="Poppins" panose="00000500000000000000" pitchFamily="2" charset="0"/>
            </a:endParaRPr>
          </a:p>
        </p:txBody>
      </p:sp>
      <p:pic>
        <p:nvPicPr>
          <p:cNvPr id="6" name="Image 5">
            <a:extLst>
              <a:ext uri="{FF2B5EF4-FFF2-40B4-BE49-F238E27FC236}">
                <a16:creationId xmlns:a16="http://schemas.microsoft.com/office/drawing/2014/main" id="{CF6D8AD5-8834-5426-0D15-ED8BDAC869C5}"/>
              </a:ext>
            </a:extLst>
          </p:cNvPr>
          <p:cNvPicPr>
            <a:picLocks noChangeAspect="1"/>
          </p:cNvPicPr>
          <p:nvPr/>
        </p:nvPicPr>
        <p:blipFill>
          <a:blip r:embed="rId2"/>
          <a:stretch>
            <a:fillRect/>
          </a:stretch>
        </p:blipFill>
        <p:spPr>
          <a:xfrm>
            <a:off x="6370039" y="1688483"/>
            <a:ext cx="4755161" cy="4710564"/>
          </a:xfrm>
          <a:prstGeom prst="rect">
            <a:avLst/>
          </a:prstGeom>
        </p:spPr>
      </p:pic>
    </p:spTree>
    <p:extLst>
      <p:ext uri="{BB962C8B-B14F-4D97-AF65-F5344CB8AC3E}">
        <p14:creationId xmlns:p14="http://schemas.microsoft.com/office/powerpoint/2010/main" val="4013664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Evaluation des modèles:</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Typiquement, dans la classification le modèle peut exécuter deux résultats :</a:t>
            </a:r>
          </a:p>
          <a:p>
            <a:pPr lvl="1"/>
            <a:r>
              <a:rPr lang="fr-FR" sz="1000" dirty="0">
                <a:solidFill>
                  <a:srgbClr val="303030"/>
                </a:solidFill>
                <a:latin typeface="Poppins" panose="00000500000000000000" pitchFamily="2" charset="0"/>
                <a:cs typeface="Poppins" panose="00000500000000000000" pitchFamily="2" charset="0"/>
              </a:rPr>
              <a:t>Soit le modèle est correcte dans ses prédictions</a:t>
            </a:r>
          </a:p>
          <a:p>
            <a:pPr lvl="1"/>
            <a:r>
              <a:rPr lang="fr-FR" sz="1000" dirty="0">
                <a:solidFill>
                  <a:srgbClr val="303030"/>
                </a:solidFill>
                <a:latin typeface="Poppins" panose="00000500000000000000" pitchFamily="2" charset="0"/>
                <a:cs typeface="Poppins" panose="00000500000000000000" pitchFamily="2" charset="0"/>
              </a:rPr>
              <a:t>Ou soit il est incorrect dans ses prédictions</a:t>
            </a:r>
          </a:p>
          <a:p>
            <a:r>
              <a:rPr lang="fr-FR" sz="1400" dirty="0">
                <a:solidFill>
                  <a:srgbClr val="303030"/>
                </a:solidFill>
                <a:latin typeface="Poppins" panose="00000500000000000000" pitchFamily="2" charset="0"/>
                <a:cs typeface="Poppins" panose="00000500000000000000" pitchFamily="2" charset="0"/>
              </a:rPr>
              <a:t>Heureusement, l'opposition entre l'incorrect et le correct s'étend aux situations où il y a plusieurs classes.</a:t>
            </a:r>
          </a:p>
          <a:p>
            <a:r>
              <a:rPr lang="fr-FR" sz="1400" dirty="0">
                <a:solidFill>
                  <a:srgbClr val="303030"/>
                </a:solidFill>
                <a:latin typeface="Poppins" panose="00000500000000000000" pitchFamily="2" charset="0"/>
                <a:cs typeface="Poppins" panose="00000500000000000000" pitchFamily="2" charset="0"/>
              </a:rPr>
              <a:t>Pour expliquer les mesures, imaginons une situation de classification binaire, où nous n'avons que deux classes disponibles</a:t>
            </a:r>
          </a:p>
          <a:p>
            <a:r>
              <a:rPr lang="fr-FR" sz="1400" dirty="0">
                <a:solidFill>
                  <a:srgbClr val="303030"/>
                </a:solidFill>
                <a:latin typeface="Poppins" panose="00000500000000000000" pitchFamily="2" charset="0"/>
                <a:cs typeface="Poppins" panose="00000500000000000000" pitchFamily="2" charset="0"/>
              </a:rPr>
              <a:t>Gardons en tête qu’il y aura quelques étapes pour convertir le texte dans un format que le modèle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peut comprendre.</a:t>
            </a:r>
          </a:p>
          <a:p>
            <a:r>
              <a:rPr lang="fr-FR" sz="1400" dirty="0">
                <a:solidFill>
                  <a:srgbClr val="303030"/>
                </a:solidFill>
                <a:latin typeface="Poppins" panose="00000500000000000000" pitchFamily="2" charset="0"/>
                <a:cs typeface="Poppins" panose="00000500000000000000" pitchFamily="2" charset="0"/>
              </a:rPr>
              <a:t>Nous détaillerons ces méthodes plus loin dans ce cours.</a:t>
            </a:r>
          </a:p>
        </p:txBody>
      </p:sp>
      <p:pic>
        <p:nvPicPr>
          <p:cNvPr id="5" name="Image 4">
            <a:extLst>
              <a:ext uri="{FF2B5EF4-FFF2-40B4-BE49-F238E27FC236}">
                <a16:creationId xmlns:a16="http://schemas.microsoft.com/office/drawing/2014/main" id="{C40EECE8-99A7-2DE6-3E0C-F0ACAB5184D0}"/>
              </a:ext>
            </a:extLst>
          </p:cNvPr>
          <p:cNvPicPr>
            <a:picLocks noChangeAspect="1"/>
          </p:cNvPicPr>
          <p:nvPr/>
        </p:nvPicPr>
        <p:blipFill>
          <a:blip r:embed="rId2"/>
          <a:stretch>
            <a:fillRect/>
          </a:stretch>
        </p:blipFill>
        <p:spPr>
          <a:xfrm>
            <a:off x="3172703" y="4922954"/>
            <a:ext cx="5103643" cy="1290183"/>
          </a:xfrm>
          <a:prstGeom prst="rect">
            <a:avLst/>
          </a:prstGeom>
        </p:spPr>
      </p:pic>
    </p:spTree>
    <p:extLst>
      <p:ext uri="{BB962C8B-B14F-4D97-AF65-F5344CB8AC3E}">
        <p14:creationId xmlns:p14="http://schemas.microsoft.com/office/powerpoint/2010/main" val="3313909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Evaluation des modèles:</a:t>
            </a:r>
          </a:p>
          <a:p>
            <a:r>
              <a:rPr lang="fr-FR" sz="1400" dirty="0">
                <a:solidFill>
                  <a:srgbClr val="303030"/>
                </a:solidFill>
                <a:latin typeface="Poppins" panose="00000500000000000000" pitchFamily="2" charset="0"/>
                <a:cs typeface="Poppins" panose="00000500000000000000" pitchFamily="2" charset="0"/>
              </a:rPr>
              <a:t>Nous allons utiliser les métriques suivantes pour évaluer les modèles de classification :</a:t>
            </a:r>
          </a:p>
          <a:p>
            <a:r>
              <a:rPr lang="fr-FR" sz="1400" b="1" dirty="0" err="1">
                <a:solidFill>
                  <a:srgbClr val="303030"/>
                </a:solidFill>
                <a:latin typeface="Poppins" panose="00000500000000000000" pitchFamily="2" charset="0"/>
                <a:cs typeface="Poppins" panose="00000500000000000000" pitchFamily="2" charset="0"/>
              </a:rPr>
              <a:t>Accuracy</a:t>
            </a:r>
            <a:r>
              <a:rPr lang="fr-FR" sz="1400" b="1" dirty="0">
                <a:solidFill>
                  <a:srgbClr val="303030"/>
                </a:solidFill>
                <a:latin typeface="Poppins" panose="00000500000000000000" pitchFamily="2" charset="0"/>
                <a:cs typeface="Poppins" panose="00000500000000000000" pitchFamily="2" charset="0"/>
              </a:rPr>
              <a:t> </a:t>
            </a:r>
            <a:r>
              <a:rPr lang="fr-FR" sz="1400" dirty="0">
                <a:solidFill>
                  <a:srgbClr val="303030"/>
                </a:solidFill>
                <a:latin typeface="Poppins" panose="00000500000000000000" pitchFamily="2" charset="0"/>
                <a:cs typeface="Poppins" panose="00000500000000000000" pitchFamily="2" charset="0"/>
              </a:rPr>
              <a:t>:  La précision dans les problèmes de classification est le nombre de prédictions correctes faites par le modèle divisé par le nombre total de prédictions.</a:t>
            </a:r>
          </a:p>
          <a:p>
            <a:pPr lvl="2"/>
            <a:r>
              <a:rPr lang="fr-FR" sz="1200" dirty="0">
                <a:solidFill>
                  <a:srgbClr val="303030"/>
                </a:solidFill>
                <a:latin typeface="Poppins" panose="00000500000000000000" pitchFamily="2" charset="0"/>
                <a:cs typeface="Poppins" panose="00000500000000000000" pitchFamily="2" charset="0"/>
              </a:rPr>
              <a:t>Par exemple si le test set avait 100 messages et que notre modèle a correctement prédit 80 messages, alors nous avons 80/100 : 0.8 ou 80 %  </a:t>
            </a:r>
            <a:r>
              <a:rPr lang="fr-FR" sz="1200" dirty="0" err="1">
                <a:solidFill>
                  <a:srgbClr val="303030"/>
                </a:solidFill>
                <a:latin typeface="Poppins" panose="00000500000000000000" pitchFamily="2" charset="0"/>
                <a:cs typeface="Poppins" panose="00000500000000000000" pitchFamily="2" charset="0"/>
              </a:rPr>
              <a:t>accuracy</a:t>
            </a:r>
            <a:endParaRPr lang="fr-FR" sz="1200" dirty="0">
              <a:solidFill>
                <a:srgbClr val="303030"/>
              </a:solidFill>
              <a:latin typeface="Poppins" panose="00000500000000000000" pitchFamily="2" charset="0"/>
              <a:cs typeface="Poppins" panose="00000500000000000000" pitchFamily="2" charset="0"/>
            </a:endParaRPr>
          </a:p>
          <a:p>
            <a:pPr lvl="1"/>
            <a:r>
              <a:rPr lang="fr-FR" sz="1400" dirty="0">
                <a:solidFill>
                  <a:srgbClr val="303030"/>
                </a:solidFill>
                <a:latin typeface="Poppins" panose="00000500000000000000" pitchFamily="2" charset="0"/>
                <a:cs typeface="Poppins" panose="00000500000000000000" pitchFamily="2" charset="0"/>
              </a:rPr>
              <a:t>la précision n'est pas un bon choix avec des classes déséquilibrées. Imaginons que nous ayons 99 messages légitimes de type "</a:t>
            </a:r>
            <a:r>
              <a:rPr lang="fr-FR" sz="1400" dirty="0" err="1">
                <a:solidFill>
                  <a:srgbClr val="303030"/>
                </a:solidFill>
                <a:latin typeface="Poppins" panose="00000500000000000000" pitchFamily="2" charset="0"/>
                <a:cs typeface="Poppins" panose="00000500000000000000" pitchFamily="2" charset="0"/>
              </a:rPr>
              <a:t>ham</a:t>
            </a:r>
            <a:r>
              <a:rPr lang="fr-FR" sz="1400" dirty="0">
                <a:solidFill>
                  <a:srgbClr val="303030"/>
                </a:solidFill>
                <a:latin typeface="Poppins" panose="00000500000000000000" pitchFamily="2" charset="0"/>
                <a:cs typeface="Poppins" panose="00000500000000000000" pitchFamily="2" charset="0"/>
              </a:rPr>
              <a:t>" et 1 message texte de type "spam".</a:t>
            </a:r>
          </a:p>
          <a:p>
            <a:pPr lvl="1"/>
            <a:r>
              <a:rPr lang="fr-FR" sz="1400" dirty="0">
                <a:solidFill>
                  <a:srgbClr val="303030"/>
                </a:solidFill>
                <a:latin typeface="Poppins" panose="00000500000000000000" pitchFamily="2" charset="0"/>
                <a:cs typeface="Poppins" panose="00000500000000000000" pitchFamily="2" charset="0"/>
              </a:rPr>
              <a:t>Si notre modèle était simplement une ligne qui prédit toujours le "</a:t>
            </a:r>
            <a:r>
              <a:rPr lang="fr-FR" sz="1400" dirty="0" err="1">
                <a:solidFill>
                  <a:srgbClr val="303030"/>
                </a:solidFill>
                <a:latin typeface="Poppins" panose="00000500000000000000" pitchFamily="2" charset="0"/>
                <a:cs typeface="Poppins" panose="00000500000000000000" pitchFamily="2" charset="0"/>
              </a:rPr>
              <a:t>ham</a:t>
            </a:r>
            <a:r>
              <a:rPr lang="fr-FR" sz="1400" dirty="0">
                <a:solidFill>
                  <a:srgbClr val="303030"/>
                </a:solidFill>
                <a:latin typeface="Poppins" panose="00000500000000000000" pitchFamily="2" charset="0"/>
                <a:cs typeface="Poppins" panose="00000500000000000000" pitchFamily="2" charset="0"/>
              </a:rPr>
              <a:t>", nous obtiendrions une précision de 99 % !</a:t>
            </a:r>
          </a:p>
          <a:p>
            <a:r>
              <a:rPr lang="fr-FR" sz="1400" b="1" dirty="0" err="1">
                <a:solidFill>
                  <a:srgbClr val="303030"/>
                </a:solidFill>
                <a:latin typeface="Poppins" panose="00000500000000000000" pitchFamily="2" charset="0"/>
                <a:cs typeface="Poppins" panose="00000500000000000000" pitchFamily="2" charset="0"/>
              </a:rPr>
              <a:t>Recall</a:t>
            </a:r>
            <a:r>
              <a:rPr lang="fr-FR" sz="1400" b="1" dirty="0">
                <a:solidFill>
                  <a:srgbClr val="303030"/>
                </a:solidFill>
                <a:latin typeface="Poppins" panose="00000500000000000000" pitchFamily="2" charset="0"/>
                <a:cs typeface="Poppins" panose="00000500000000000000" pitchFamily="2" charset="0"/>
              </a:rPr>
              <a:t> ou rappel </a:t>
            </a:r>
            <a:r>
              <a:rPr lang="fr-FR" sz="1400" dirty="0">
                <a:solidFill>
                  <a:srgbClr val="303030"/>
                </a:solidFill>
                <a:latin typeface="Poppins" panose="00000500000000000000" pitchFamily="2" charset="0"/>
                <a:cs typeface="Poppins" panose="00000500000000000000" pitchFamily="2" charset="0"/>
              </a:rPr>
              <a:t>: est la capacité d'un modèle à trouver tous les cas pertinents dans un ensemble de données. </a:t>
            </a:r>
          </a:p>
          <a:p>
            <a:pPr lvl="1"/>
            <a:r>
              <a:rPr lang="fr-FR" sz="1200" dirty="0">
                <a:solidFill>
                  <a:srgbClr val="303030"/>
                </a:solidFill>
                <a:latin typeface="Poppins" panose="00000500000000000000" pitchFamily="2" charset="0"/>
                <a:cs typeface="Poppins" panose="00000500000000000000" pitchFamily="2" charset="0"/>
              </a:rPr>
              <a:t>La définition précise du rappel est le nombre de vrais positifs divisé par le nombre de vrais positifs plus le nombre de faux négatifs.</a:t>
            </a:r>
          </a:p>
          <a:p>
            <a:r>
              <a:rPr lang="fr-FR" sz="1400" b="1" dirty="0">
                <a:solidFill>
                  <a:srgbClr val="303030"/>
                </a:solidFill>
                <a:latin typeface="Poppins" panose="00000500000000000000" pitchFamily="2" charset="0"/>
                <a:cs typeface="Poppins" panose="00000500000000000000" pitchFamily="2" charset="0"/>
              </a:rPr>
              <a:t>Précision</a:t>
            </a:r>
            <a:r>
              <a:rPr lang="fr-FR" sz="1400" dirty="0">
                <a:solidFill>
                  <a:srgbClr val="303030"/>
                </a:solidFill>
                <a:latin typeface="Poppins" panose="00000500000000000000" pitchFamily="2" charset="0"/>
                <a:cs typeface="Poppins" panose="00000500000000000000" pitchFamily="2" charset="0"/>
              </a:rPr>
              <a:t> : capacité d'un modèle de classification à identifier uniquement les points de données pertinents. </a:t>
            </a:r>
          </a:p>
          <a:p>
            <a:pPr lvl="1"/>
            <a:r>
              <a:rPr lang="fr-FR" sz="1200" dirty="0">
                <a:solidFill>
                  <a:srgbClr val="303030"/>
                </a:solidFill>
                <a:latin typeface="Poppins" panose="00000500000000000000" pitchFamily="2" charset="0"/>
                <a:cs typeface="Poppins" panose="00000500000000000000" pitchFamily="2" charset="0"/>
              </a:rPr>
              <a:t>La précision est définie comme le nombre de vrais positifs divisé par le nombre de vrais positifs plus le nombre de faux positifs.</a:t>
            </a:r>
          </a:p>
          <a:p>
            <a:r>
              <a:rPr lang="fr-FR" sz="1400" b="1" dirty="0">
                <a:solidFill>
                  <a:srgbClr val="303030"/>
                </a:solidFill>
                <a:latin typeface="Poppins" panose="00000500000000000000" pitchFamily="2" charset="0"/>
                <a:cs typeface="Poppins" panose="00000500000000000000" pitchFamily="2" charset="0"/>
              </a:rPr>
              <a:t>F1-Score</a:t>
            </a:r>
            <a:r>
              <a:rPr lang="fr-FR" sz="1400" dirty="0">
                <a:solidFill>
                  <a:srgbClr val="303030"/>
                </a:solidFill>
                <a:latin typeface="Poppins" panose="00000500000000000000" pitchFamily="2" charset="0"/>
                <a:cs typeface="Poppins" panose="00000500000000000000" pitchFamily="2" charset="0"/>
              </a:rPr>
              <a:t> : Dans les cas où nous voulons trouver une combinaison optimale de précision et de rappel, nous pouvons combiner les deux mesures en utilisant ce que l'on appelle le score F1-Score. </a:t>
            </a:r>
          </a:p>
          <a:p>
            <a:pPr lvl="1"/>
            <a:r>
              <a:rPr lang="fr-FR" sz="1200" dirty="0">
                <a:solidFill>
                  <a:srgbClr val="303030"/>
                </a:solidFill>
                <a:latin typeface="Poppins" panose="00000500000000000000" pitchFamily="2" charset="0"/>
                <a:cs typeface="Poppins" panose="00000500000000000000" pitchFamily="2" charset="0"/>
              </a:rPr>
              <a:t>Le score F1 est la moyenne harmonique de la précision et du rappel, en tenant compte des deux mesures dans l'équation suivante :</a:t>
            </a:r>
          </a:p>
        </p:txBody>
      </p:sp>
      <p:pic>
        <p:nvPicPr>
          <p:cNvPr id="6" name="Image 5">
            <a:extLst>
              <a:ext uri="{FF2B5EF4-FFF2-40B4-BE49-F238E27FC236}">
                <a16:creationId xmlns:a16="http://schemas.microsoft.com/office/drawing/2014/main" id="{4897C9DC-032E-550C-0EBA-DC8FE3A4CA03}"/>
              </a:ext>
            </a:extLst>
          </p:cNvPr>
          <p:cNvPicPr>
            <a:picLocks noChangeAspect="1"/>
          </p:cNvPicPr>
          <p:nvPr/>
        </p:nvPicPr>
        <p:blipFill>
          <a:blip r:embed="rId2"/>
          <a:stretch>
            <a:fillRect/>
          </a:stretch>
        </p:blipFill>
        <p:spPr>
          <a:xfrm>
            <a:off x="3406551" y="5865209"/>
            <a:ext cx="4251549" cy="645876"/>
          </a:xfrm>
          <a:prstGeom prst="rect">
            <a:avLst/>
          </a:prstGeom>
        </p:spPr>
      </p:pic>
    </p:spTree>
    <p:extLst>
      <p:ext uri="{BB962C8B-B14F-4D97-AF65-F5344CB8AC3E}">
        <p14:creationId xmlns:p14="http://schemas.microsoft.com/office/powerpoint/2010/main" val="31895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Evaluation des modèles :</a:t>
            </a:r>
          </a:p>
        </p:txBody>
      </p:sp>
      <p:pic>
        <p:nvPicPr>
          <p:cNvPr id="5" name="Image 4">
            <a:extLst>
              <a:ext uri="{FF2B5EF4-FFF2-40B4-BE49-F238E27FC236}">
                <a16:creationId xmlns:a16="http://schemas.microsoft.com/office/drawing/2014/main" id="{3C1217BF-F8BD-B4FB-C649-1D87FB890646}"/>
              </a:ext>
            </a:extLst>
          </p:cNvPr>
          <p:cNvPicPr>
            <a:picLocks noChangeAspect="1"/>
          </p:cNvPicPr>
          <p:nvPr/>
        </p:nvPicPr>
        <p:blipFill>
          <a:blip r:embed="rId2"/>
          <a:stretch>
            <a:fillRect/>
          </a:stretch>
        </p:blipFill>
        <p:spPr>
          <a:xfrm>
            <a:off x="1777702" y="2208688"/>
            <a:ext cx="8382726" cy="4016088"/>
          </a:xfrm>
          <a:prstGeom prst="rect">
            <a:avLst/>
          </a:prstGeom>
        </p:spPr>
      </p:pic>
    </p:spTree>
    <p:extLst>
      <p:ext uri="{BB962C8B-B14F-4D97-AF65-F5344CB8AC3E}">
        <p14:creationId xmlns:p14="http://schemas.microsoft.com/office/powerpoint/2010/main" val="3970842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Evaluation des modèles:</a:t>
            </a:r>
          </a:p>
          <a:p>
            <a:r>
              <a:rPr lang="fr-FR" sz="1400" dirty="0">
                <a:solidFill>
                  <a:srgbClr val="303030"/>
                </a:solidFill>
                <a:latin typeface="Poppins" panose="00000500000000000000" pitchFamily="2" charset="0"/>
                <a:cs typeface="Poppins" panose="00000500000000000000" pitchFamily="2" charset="0"/>
              </a:rPr>
              <a:t>Si nous avons deux classes, nous devrions avoir 4 groupes à la fin :</a:t>
            </a:r>
          </a:p>
          <a:p>
            <a:pPr lvl="1"/>
            <a:r>
              <a:rPr lang="fr-FR" sz="1000" dirty="0">
                <a:solidFill>
                  <a:srgbClr val="303030"/>
                </a:solidFill>
                <a:latin typeface="Poppins" panose="00000500000000000000" pitchFamily="2" charset="0"/>
                <a:cs typeface="Poppins" panose="00000500000000000000" pitchFamily="2" charset="0"/>
              </a:rPr>
              <a:t>Correctement classifié à la classe 1 : TRUE (VRAI) HAM</a:t>
            </a:r>
          </a:p>
          <a:p>
            <a:pPr lvl="1"/>
            <a:r>
              <a:rPr lang="fr-FR" sz="1000" dirty="0">
                <a:solidFill>
                  <a:srgbClr val="303030"/>
                </a:solidFill>
                <a:latin typeface="Poppins" panose="00000500000000000000" pitchFamily="2" charset="0"/>
                <a:cs typeface="Poppins" panose="00000500000000000000" pitchFamily="2" charset="0"/>
              </a:rPr>
              <a:t>Correctement classifié classe 2 : TRUE (VRAI) SPAM</a:t>
            </a:r>
          </a:p>
          <a:p>
            <a:pPr lvl="1"/>
            <a:r>
              <a:rPr lang="fr-FR" sz="1000" dirty="0">
                <a:solidFill>
                  <a:srgbClr val="303030"/>
                </a:solidFill>
                <a:latin typeface="Poppins" panose="00000500000000000000" pitchFamily="2" charset="0"/>
                <a:cs typeface="Poppins" panose="00000500000000000000" pitchFamily="2" charset="0"/>
              </a:rPr>
              <a:t>Incorrectement classifié classe 1 : FALSE (FAUX) HAM</a:t>
            </a:r>
          </a:p>
          <a:p>
            <a:pPr lvl="1"/>
            <a:r>
              <a:rPr lang="fr-FR" sz="1000" dirty="0">
                <a:solidFill>
                  <a:srgbClr val="303030"/>
                </a:solidFill>
                <a:latin typeface="Poppins" panose="00000500000000000000" pitchFamily="2" charset="0"/>
                <a:cs typeface="Poppins" panose="00000500000000000000" pitchFamily="2" charset="0"/>
              </a:rPr>
              <a:t>Incorrectement classifié classe 2 : FALSE (FAUX) SPAM</a:t>
            </a:r>
          </a:p>
          <a:p>
            <a:endParaRPr lang="fr-FR" sz="1200" dirty="0">
              <a:solidFill>
                <a:srgbClr val="303030"/>
              </a:solidFill>
              <a:latin typeface="Poppins" panose="00000500000000000000" pitchFamily="2" charset="0"/>
              <a:cs typeface="Poppins" panose="00000500000000000000" pitchFamily="2" charset="0"/>
            </a:endParaRPr>
          </a:p>
        </p:txBody>
      </p:sp>
      <p:pic>
        <p:nvPicPr>
          <p:cNvPr id="5" name="Image 4">
            <a:extLst>
              <a:ext uri="{FF2B5EF4-FFF2-40B4-BE49-F238E27FC236}">
                <a16:creationId xmlns:a16="http://schemas.microsoft.com/office/drawing/2014/main" id="{AC285EA5-9B58-B9EF-7B0F-60EDB58168B6}"/>
              </a:ext>
            </a:extLst>
          </p:cNvPr>
          <p:cNvPicPr>
            <a:picLocks noChangeAspect="1"/>
          </p:cNvPicPr>
          <p:nvPr/>
        </p:nvPicPr>
        <p:blipFill>
          <a:blip r:embed="rId2"/>
          <a:stretch>
            <a:fillRect/>
          </a:stretch>
        </p:blipFill>
        <p:spPr>
          <a:xfrm>
            <a:off x="1792295" y="3128288"/>
            <a:ext cx="7140559" cy="3467400"/>
          </a:xfrm>
          <a:prstGeom prst="rect">
            <a:avLst/>
          </a:prstGeom>
        </p:spPr>
      </p:pic>
    </p:spTree>
    <p:extLst>
      <p:ext uri="{BB962C8B-B14F-4D97-AF65-F5344CB8AC3E}">
        <p14:creationId xmlns:p14="http://schemas.microsoft.com/office/powerpoint/2010/main" val="1893992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Extraction des </a:t>
            </a:r>
            <a:r>
              <a:rPr lang="fr-FR" sz="1400" dirty="0" err="1">
                <a:solidFill>
                  <a:srgbClr val="303030"/>
                </a:solidFill>
                <a:latin typeface="Poppins" panose="00000500000000000000" pitchFamily="2" charset="0"/>
                <a:cs typeface="Poppins" panose="00000500000000000000" pitchFamily="2" charset="0"/>
              </a:rPr>
              <a:t>features</a:t>
            </a:r>
            <a:r>
              <a:rPr lang="fr-FR" sz="1400" dirty="0">
                <a:solidFill>
                  <a:srgbClr val="303030"/>
                </a:solidFill>
                <a:latin typeface="Poppins" panose="00000500000000000000" pitchFamily="2" charset="0"/>
                <a:cs typeface="Poppins" panose="00000500000000000000" pitchFamily="2" charset="0"/>
              </a:rPr>
              <a:t> :</a:t>
            </a:r>
          </a:p>
          <a:p>
            <a:r>
              <a:rPr lang="fr-FR" sz="1400" dirty="0">
                <a:solidFill>
                  <a:srgbClr val="303030"/>
                </a:solidFill>
                <a:latin typeface="Poppins" panose="00000500000000000000" pitchFamily="2" charset="0"/>
                <a:cs typeface="Poppins" panose="00000500000000000000" pitchFamily="2" charset="0"/>
              </a:rPr>
              <a:t>Les algorithmes classiques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ne peuvent pas directement prendre en entrées des données textuelles sans prétraitement préalable.</a:t>
            </a:r>
          </a:p>
          <a:p>
            <a:r>
              <a:rPr lang="fr-FR" sz="1400" dirty="0">
                <a:solidFill>
                  <a:srgbClr val="303030"/>
                </a:solidFill>
                <a:latin typeface="Poppins" panose="00000500000000000000" pitchFamily="2" charset="0"/>
                <a:cs typeface="Poppins" panose="00000500000000000000" pitchFamily="2" charset="0"/>
              </a:rPr>
              <a:t>Nous avons donc besoin de faire une extraction de caractéristiques</a:t>
            </a:r>
          </a:p>
          <a:p>
            <a:r>
              <a:rPr lang="fr-FR" sz="1400" dirty="0">
                <a:solidFill>
                  <a:srgbClr val="303030"/>
                </a:solidFill>
                <a:latin typeface="Poppins" panose="00000500000000000000" pitchFamily="2" charset="0"/>
                <a:cs typeface="Poppins" panose="00000500000000000000" pitchFamily="2" charset="0"/>
              </a:rPr>
              <a:t>On peut par exemple compter la fréquence de chaque mot pour transformer le texte en nombre</a:t>
            </a:r>
          </a:p>
          <a:p>
            <a:r>
              <a:rPr lang="fr-FR" sz="1400" dirty="0">
                <a:solidFill>
                  <a:srgbClr val="303030"/>
                </a:solidFill>
                <a:latin typeface="Poppins" panose="00000500000000000000" pitchFamily="2" charset="0"/>
                <a:cs typeface="Poppins" panose="00000500000000000000" pitchFamily="2" charset="0"/>
              </a:rPr>
              <a:t>Nous allons donc aborder la notion Counter </a:t>
            </a:r>
            <a:r>
              <a:rPr lang="fr-FR" sz="1400" dirty="0" err="1">
                <a:solidFill>
                  <a:srgbClr val="303030"/>
                </a:solidFill>
                <a:latin typeface="Poppins" panose="00000500000000000000" pitchFamily="2" charset="0"/>
                <a:cs typeface="Poppins" panose="00000500000000000000" pitchFamily="2" charset="0"/>
              </a:rPr>
              <a:t>Vectorization</a:t>
            </a:r>
            <a:r>
              <a:rPr lang="fr-FR" sz="1400" dirty="0">
                <a:solidFill>
                  <a:srgbClr val="303030"/>
                </a:solidFill>
                <a:latin typeface="Poppins" panose="00000500000000000000" pitchFamily="2" charset="0"/>
                <a:cs typeface="Poppins" panose="00000500000000000000" pitchFamily="2" charset="0"/>
              </a:rPr>
              <a:t>  avec le </a:t>
            </a:r>
            <a:r>
              <a:rPr lang="fr-FR" sz="1400" dirty="0" err="1">
                <a:solidFill>
                  <a:srgbClr val="303030"/>
                </a:solidFill>
                <a:latin typeface="Poppins" panose="00000500000000000000" pitchFamily="2" charset="0"/>
                <a:cs typeface="Poppins" panose="00000500000000000000" pitchFamily="2" charset="0"/>
              </a:rPr>
              <a:t>term-frequency</a:t>
            </a:r>
            <a:r>
              <a:rPr lang="fr-FR" sz="1400" dirty="0">
                <a:solidFill>
                  <a:srgbClr val="303030"/>
                </a:solidFill>
                <a:latin typeface="Poppins" panose="00000500000000000000" pitchFamily="2" charset="0"/>
                <a:cs typeface="Poppins" panose="00000500000000000000" pitchFamily="2" charset="0"/>
              </a:rPr>
              <a:t> et inverse document </a:t>
            </a:r>
            <a:r>
              <a:rPr lang="fr-FR" sz="1400" dirty="0" err="1">
                <a:solidFill>
                  <a:srgbClr val="303030"/>
                </a:solidFill>
                <a:latin typeface="Poppins" panose="00000500000000000000" pitchFamily="2" charset="0"/>
                <a:cs typeface="Poppins" panose="00000500000000000000" pitchFamily="2" charset="0"/>
              </a:rPr>
              <a:t>frequency</a:t>
            </a:r>
            <a:r>
              <a:rPr lang="fr-FR" sz="1400" dirty="0">
                <a:solidFill>
                  <a:srgbClr val="303030"/>
                </a:solidFill>
                <a:latin typeface="Poppins" panose="00000500000000000000" pitchFamily="2" charset="0"/>
                <a:cs typeface="Poppins" panose="00000500000000000000" pitchFamily="2" charset="0"/>
              </a:rPr>
              <a:t> (TF-IDF).</a:t>
            </a:r>
          </a:p>
          <a:p>
            <a:r>
              <a:rPr lang="fr-FR" sz="1400" dirty="0">
                <a:solidFill>
                  <a:srgbClr val="303030"/>
                </a:solidFill>
                <a:latin typeface="Poppins" panose="00000500000000000000" pitchFamily="2" charset="0"/>
                <a:cs typeface="Poppins" panose="00000500000000000000" pitchFamily="2" charset="0"/>
              </a:rPr>
              <a:t>TF-IDF : au lieu de remplir la matrice de </a:t>
            </a:r>
            <a:r>
              <a:rPr lang="fr-FR" sz="1400" dirty="0" err="1">
                <a:solidFill>
                  <a:srgbClr val="303030"/>
                </a:solidFill>
                <a:latin typeface="Poppins" panose="00000500000000000000" pitchFamily="2" charset="0"/>
                <a:cs typeface="Poppins" panose="00000500000000000000" pitchFamily="2" charset="0"/>
              </a:rPr>
              <a:t>features</a:t>
            </a:r>
            <a:r>
              <a:rPr lang="fr-FR" sz="1400" dirty="0">
                <a:solidFill>
                  <a:srgbClr val="303030"/>
                </a:solidFill>
                <a:latin typeface="Poppins" panose="00000500000000000000" pitchFamily="2" charset="0"/>
                <a:cs typeface="Poppins" panose="00000500000000000000" pitchFamily="2" charset="0"/>
              </a:rPr>
              <a:t> avec le comptage des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 il calcul la fréquence inverse de la fréquence de chaque valeur pour chaque mot (TF_IDF).</a:t>
            </a:r>
          </a:p>
          <a:p>
            <a:endParaRPr lang="fr-FR" sz="10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p:txBody>
      </p:sp>
      <p:pic>
        <p:nvPicPr>
          <p:cNvPr id="6" name="Image 5">
            <a:extLst>
              <a:ext uri="{FF2B5EF4-FFF2-40B4-BE49-F238E27FC236}">
                <a16:creationId xmlns:a16="http://schemas.microsoft.com/office/drawing/2014/main" id="{B8785FDC-B50E-728B-CA8A-46D5108BCC0F}"/>
              </a:ext>
            </a:extLst>
          </p:cNvPr>
          <p:cNvPicPr>
            <a:picLocks noChangeAspect="1"/>
          </p:cNvPicPr>
          <p:nvPr/>
        </p:nvPicPr>
        <p:blipFill>
          <a:blip r:embed="rId2"/>
          <a:stretch>
            <a:fillRect/>
          </a:stretch>
        </p:blipFill>
        <p:spPr>
          <a:xfrm>
            <a:off x="3997113" y="4342582"/>
            <a:ext cx="2994920" cy="1851820"/>
          </a:xfrm>
          <a:prstGeom prst="rect">
            <a:avLst/>
          </a:prstGeom>
        </p:spPr>
      </p:pic>
    </p:spTree>
    <p:extLst>
      <p:ext uri="{BB962C8B-B14F-4D97-AF65-F5344CB8AC3E}">
        <p14:creationId xmlns:p14="http://schemas.microsoft.com/office/powerpoint/2010/main" val="965974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3. Classification des textes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Extraction des </a:t>
            </a:r>
            <a:r>
              <a:rPr lang="fr-FR" sz="1400" dirty="0" err="1">
                <a:solidFill>
                  <a:srgbClr val="303030"/>
                </a:solidFill>
                <a:latin typeface="Poppins" panose="00000500000000000000" pitchFamily="2" charset="0"/>
                <a:cs typeface="Poppins" panose="00000500000000000000" pitchFamily="2" charset="0"/>
              </a:rPr>
              <a:t>features</a:t>
            </a:r>
            <a:r>
              <a:rPr lang="fr-FR" sz="1400" dirty="0">
                <a:solidFill>
                  <a:srgbClr val="303030"/>
                </a:solidFill>
                <a:latin typeface="Poppins" panose="00000500000000000000" pitchFamily="2" charset="0"/>
                <a:cs typeface="Poppins" panose="00000500000000000000" pitchFamily="2" charset="0"/>
              </a:rPr>
              <a:t> :</a:t>
            </a:r>
          </a:p>
          <a:p>
            <a:r>
              <a:rPr lang="fr-FR" sz="1400" dirty="0">
                <a:solidFill>
                  <a:srgbClr val="303030"/>
                </a:solidFill>
                <a:latin typeface="Poppins" panose="00000500000000000000" pitchFamily="2" charset="0"/>
                <a:cs typeface="Poppins" panose="00000500000000000000" pitchFamily="2" charset="0"/>
              </a:rPr>
              <a:t>Les algorithmes classique de machine </a:t>
            </a:r>
            <a:r>
              <a:rPr lang="fr-FR" sz="1400" dirty="0" err="1">
                <a:solidFill>
                  <a:srgbClr val="303030"/>
                </a:solidFill>
                <a:latin typeface="Poppins" panose="00000500000000000000" pitchFamily="2" charset="0"/>
                <a:cs typeface="Poppins" panose="00000500000000000000" pitchFamily="2" charset="0"/>
              </a:rPr>
              <a:t>learning</a:t>
            </a:r>
            <a:r>
              <a:rPr lang="fr-FR" sz="1400" dirty="0">
                <a:solidFill>
                  <a:srgbClr val="303030"/>
                </a:solidFill>
                <a:latin typeface="Poppins" panose="00000500000000000000" pitchFamily="2" charset="0"/>
                <a:cs typeface="Poppins" panose="00000500000000000000" pitchFamily="2" charset="0"/>
              </a:rPr>
              <a:t> ne peuvent pas directement prendre en entrées des données textuelles sans prétraitement préalable.</a:t>
            </a:r>
          </a:p>
          <a:p>
            <a:r>
              <a:rPr lang="fr-FR" sz="1400" dirty="0">
                <a:solidFill>
                  <a:srgbClr val="303030"/>
                </a:solidFill>
                <a:latin typeface="Poppins" panose="00000500000000000000" pitchFamily="2" charset="0"/>
                <a:cs typeface="Poppins" panose="00000500000000000000" pitchFamily="2" charset="0"/>
              </a:rPr>
              <a:t>Nous avons donc besoin de faire une extraction de caractéristiques</a:t>
            </a:r>
          </a:p>
          <a:p>
            <a:r>
              <a:rPr lang="fr-FR" sz="1400" dirty="0">
                <a:solidFill>
                  <a:srgbClr val="303030"/>
                </a:solidFill>
                <a:latin typeface="Poppins" panose="00000500000000000000" pitchFamily="2" charset="0"/>
                <a:cs typeface="Poppins" panose="00000500000000000000" pitchFamily="2" charset="0"/>
              </a:rPr>
              <a:t>On peut par exemple compter la fréquence de chaque mot pour transformer le texte en nombre</a:t>
            </a:r>
          </a:p>
          <a:p>
            <a:r>
              <a:rPr lang="fr-FR" sz="1400" dirty="0">
                <a:solidFill>
                  <a:srgbClr val="303030"/>
                </a:solidFill>
                <a:latin typeface="Poppins" panose="00000500000000000000" pitchFamily="2" charset="0"/>
                <a:cs typeface="Poppins" panose="00000500000000000000" pitchFamily="2" charset="0"/>
              </a:rPr>
              <a:t>Nous allons donc aborder la notion Counter </a:t>
            </a:r>
            <a:r>
              <a:rPr lang="fr-FR" sz="1400" dirty="0" err="1">
                <a:solidFill>
                  <a:srgbClr val="303030"/>
                </a:solidFill>
                <a:latin typeface="Poppins" panose="00000500000000000000" pitchFamily="2" charset="0"/>
                <a:cs typeface="Poppins" panose="00000500000000000000" pitchFamily="2" charset="0"/>
              </a:rPr>
              <a:t>Vectorization</a:t>
            </a:r>
            <a:r>
              <a:rPr lang="fr-FR" sz="1400" dirty="0">
                <a:solidFill>
                  <a:srgbClr val="303030"/>
                </a:solidFill>
                <a:latin typeface="Poppins" panose="00000500000000000000" pitchFamily="2" charset="0"/>
                <a:cs typeface="Poppins" panose="00000500000000000000" pitchFamily="2" charset="0"/>
              </a:rPr>
              <a:t>  avec le </a:t>
            </a:r>
            <a:r>
              <a:rPr lang="fr-FR" sz="1400" dirty="0" err="1">
                <a:solidFill>
                  <a:srgbClr val="303030"/>
                </a:solidFill>
                <a:latin typeface="Poppins" panose="00000500000000000000" pitchFamily="2" charset="0"/>
                <a:cs typeface="Poppins" panose="00000500000000000000" pitchFamily="2" charset="0"/>
              </a:rPr>
              <a:t>term-frequency</a:t>
            </a:r>
            <a:r>
              <a:rPr lang="fr-FR" sz="1400" dirty="0">
                <a:solidFill>
                  <a:srgbClr val="303030"/>
                </a:solidFill>
                <a:latin typeface="Poppins" panose="00000500000000000000" pitchFamily="2" charset="0"/>
                <a:cs typeface="Poppins" panose="00000500000000000000" pitchFamily="2" charset="0"/>
              </a:rPr>
              <a:t> et inverse document </a:t>
            </a:r>
            <a:r>
              <a:rPr lang="fr-FR" sz="1400" dirty="0" err="1">
                <a:solidFill>
                  <a:srgbClr val="303030"/>
                </a:solidFill>
                <a:latin typeface="Poppins" panose="00000500000000000000" pitchFamily="2" charset="0"/>
                <a:cs typeface="Poppins" panose="00000500000000000000" pitchFamily="2" charset="0"/>
              </a:rPr>
              <a:t>frequency</a:t>
            </a:r>
            <a:r>
              <a:rPr lang="fr-FR" sz="1400" dirty="0">
                <a:solidFill>
                  <a:srgbClr val="303030"/>
                </a:solidFill>
                <a:latin typeface="Poppins" panose="00000500000000000000" pitchFamily="2" charset="0"/>
                <a:cs typeface="Poppins" panose="00000500000000000000" pitchFamily="2" charset="0"/>
              </a:rPr>
              <a:t> (TF-IDF).</a:t>
            </a:r>
          </a:p>
          <a:p>
            <a:r>
              <a:rPr lang="fr-FR" sz="1400" dirty="0">
                <a:solidFill>
                  <a:srgbClr val="303030"/>
                </a:solidFill>
                <a:latin typeface="Poppins" panose="00000500000000000000" pitchFamily="2" charset="0"/>
                <a:cs typeface="Poppins" panose="00000500000000000000" pitchFamily="2" charset="0"/>
              </a:rPr>
              <a:t>TF-IDF : au lieu de remplir la matrice de </a:t>
            </a:r>
            <a:r>
              <a:rPr lang="fr-FR" sz="1400" dirty="0" err="1">
                <a:solidFill>
                  <a:srgbClr val="303030"/>
                </a:solidFill>
                <a:latin typeface="Poppins" panose="00000500000000000000" pitchFamily="2" charset="0"/>
                <a:cs typeface="Poppins" panose="00000500000000000000" pitchFamily="2" charset="0"/>
              </a:rPr>
              <a:t>features</a:t>
            </a:r>
            <a:r>
              <a:rPr lang="fr-FR" sz="1400" dirty="0">
                <a:solidFill>
                  <a:srgbClr val="303030"/>
                </a:solidFill>
                <a:latin typeface="Poppins" panose="00000500000000000000" pitchFamily="2" charset="0"/>
                <a:cs typeface="Poppins" panose="00000500000000000000" pitchFamily="2" charset="0"/>
              </a:rPr>
              <a:t> avec le comptage des </a:t>
            </a:r>
            <a:r>
              <a:rPr lang="fr-FR" sz="1400" dirty="0" err="1">
                <a:solidFill>
                  <a:srgbClr val="303030"/>
                </a:solidFill>
                <a:latin typeface="Poppins" panose="00000500000000000000" pitchFamily="2" charset="0"/>
                <a:cs typeface="Poppins" panose="00000500000000000000" pitchFamily="2" charset="0"/>
              </a:rPr>
              <a:t>tokens</a:t>
            </a:r>
            <a:r>
              <a:rPr lang="fr-FR" sz="1400" dirty="0">
                <a:solidFill>
                  <a:srgbClr val="303030"/>
                </a:solidFill>
                <a:latin typeface="Poppins" panose="00000500000000000000" pitchFamily="2" charset="0"/>
                <a:cs typeface="Poppins" panose="00000500000000000000" pitchFamily="2" charset="0"/>
              </a:rPr>
              <a:t>, il calcul la fréquence inverse de la fréquence de chaque valeur pour chaque mot (TF_IDF). Il permet de comprendre le contexte du mot dans un corpus et pas que l’importance du mot.</a:t>
            </a:r>
          </a:p>
          <a:p>
            <a:endParaRPr lang="fr-FR" sz="10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78861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Objectifs : </a:t>
            </a:r>
          </a:p>
          <a:p>
            <a:r>
              <a:rPr lang="fr-FR" sz="1400" dirty="0">
                <a:solidFill>
                  <a:srgbClr val="303030"/>
                </a:solidFill>
                <a:latin typeface="Poppins" panose="00000500000000000000" pitchFamily="2" charset="0"/>
                <a:cs typeface="Poppins" panose="00000500000000000000" pitchFamily="2" charset="0"/>
              </a:rPr>
              <a:t>Comprendre les vecteurs des mots sémantiques.</a:t>
            </a:r>
          </a:p>
          <a:p>
            <a:r>
              <a:rPr lang="fr-FR" sz="1400" dirty="0">
                <a:solidFill>
                  <a:srgbClr val="303030"/>
                </a:solidFill>
                <a:latin typeface="Poppins" panose="00000500000000000000" pitchFamily="2" charset="0"/>
                <a:cs typeface="Poppins" panose="00000500000000000000" pitchFamily="2" charset="0"/>
              </a:rPr>
              <a:t>Comprendre l’analyse des sentiments.</a:t>
            </a:r>
          </a:p>
          <a:p>
            <a:r>
              <a:rPr lang="fr-FR" sz="1400" dirty="0">
                <a:solidFill>
                  <a:srgbClr val="303030"/>
                </a:solidFill>
                <a:latin typeface="Poppins" panose="00000500000000000000" pitchFamily="2" charset="0"/>
                <a:cs typeface="Poppins" panose="00000500000000000000" pitchFamily="2" charset="0"/>
              </a:rPr>
              <a:t>Tirer parti de l'analyse des sentiments pour la classification des textes.</a:t>
            </a:r>
          </a:p>
          <a:p>
            <a:endParaRPr lang="fr-FR" sz="10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8339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p:txBody>
      </p:sp>
      <p:pic>
        <p:nvPicPr>
          <p:cNvPr id="5" name="Image 4">
            <a:extLst>
              <a:ext uri="{FF2B5EF4-FFF2-40B4-BE49-F238E27FC236}">
                <a16:creationId xmlns:a16="http://schemas.microsoft.com/office/drawing/2014/main" id="{98B56F68-83DF-D736-E0FC-0354553902FA}"/>
              </a:ext>
            </a:extLst>
          </p:cNvPr>
          <p:cNvPicPr>
            <a:picLocks noChangeAspect="1"/>
          </p:cNvPicPr>
          <p:nvPr/>
        </p:nvPicPr>
        <p:blipFill>
          <a:blip r:embed="rId2"/>
          <a:stretch>
            <a:fillRect/>
          </a:stretch>
        </p:blipFill>
        <p:spPr>
          <a:xfrm>
            <a:off x="1631041" y="1752851"/>
            <a:ext cx="8529387" cy="4254845"/>
          </a:xfrm>
          <a:prstGeom prst="rect">
            <a:avLst/>
          </a:prstGeom>
        </p:spPr>
      </p:pic>
    </p:spTree>
    <p:extLst>
      <p:ext uri="{BB962C8B-B14F-4D97-AF65-F5344CB8AC3E}">
        <p14:creationId xmlns:p14="http://schemas.microsoft.com/office/powerpoint/2010/main" val="117346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6"/>
            <a:ext cx="4823338" cy="1360520"/>
          </a:xfrm>
        </p:spPr>
        <p:txBody>
          <a:bodyPr>
            <a:normAutofit/>
          </a:bodyPr>
          <a:lstStyle/>
          <a:p>
            <a:pPr marL="0" indent="0">
              <a:buNone/>
            </a:pPr>
            <a:r>
              <a:rPr lang="fr-FR" sz="2000" b="1" i="0" dirty="0">
                <a:solidFill>
                  <a:srgbClr val="303030"/>
                </a:solidFill>
                <a:effectLst/>
                <a:latin typeface="Poppins" panose="00000500000000000000" pitchFamily="2" charset="0"/>
              </a:rPr>
              <a:t>Définition TALN  (NLP)</a:t>
            </a:r>
          </a:p>
          <a:p>
            <a:pPr marL="0" indent="0">
              <a:buNone/>
            </a:pPr>
            <a:endParaRPr lang="fr-FR" sz="1400" dirty="0">
              <a:solidFill>
                <a:srgbClr val="303030"/>
              </a:solidFill>
              <a:latin typeface="Poppins" panose="00000500000000000000" pitchFamily="2" charset="0"/>
            </a:endParaRPr>
          </a:p>
          <a:p>
            <a:pPr marL="0" indent="0">
              <a:buNone/>
            </a:pPr>
            <a:r>
              <a:rPr lang="fr-FR" sz="1400" dirty="0">
                <a:solidFill>
                  <a:srgbClr val="303030"/>
                </a:solidFill>
                <a:latin typeface="Poppins" panose="00000500000000000000" pitchFamily="2" charset="0"/>
              </a:rPr>
              <a:t>« permettre aux ordinateurs de traiter et comprendre le langage humain »</a:t>
            </a:r>
            <a:endParaRPr lang="fr-FR" sz="1400" i="0" dirty="0">
              <a:solidFill>
                <a:srgbClr val="303030"/>
              </a:solidFill>
              <a:effectLst/>
              <a:latin typeface="Poppins" panose="00000500000000000000" pitchFamily="2" charset="0"/>
            </a:endParaRPr>
          </a:p>
        </p:txBody>
      </p:sp>
      <p:pic>
        <p:nvPicPr>
          <p:cNvPr id="6" name="Image 5">
            <a:extLst>
              <a:ext uri="{FF2B5EF4-FFF2-40B4-BE49-F238E27FC236}">
                <a16:creationId xmlns:a16="http://schemas.microsoft.com/office/drawing/2014/main" id="{7A87958C-3F87-F6C3-7776-6F5A188050E1}"/>
              </a:ext>
            </a:extLst>
          </p:cNvPr>
          <p:cNvPicPr>
            <a:picLocks noChangeAspect="1"/>
          </p:cNvPicPr>
          <p:nvPr/>
        </p:nvPicPr>
        <p:blipFill>
          <a:blip r:embed="rId2"/>
          <a:stretch>
            <a:fillRect/>
          </a:stretch>
        </p:blipFill>
        <p:spPr>
          <a:xfrm>
            <a:off x="472561" y="2968019"/>
            <a:ext cx="4461668" cy="3933262"/>
          </a:xfrm>
          <a:prstGeom prst="rect">
            <a:avLst/>
          </a:prstGeom>
        </p:spPr>
      </p:pic>
      <p:pic>
        <p:nvPicPr>
          <p:cNvPr id="8" name="Image 7">
            <a:extLst>
              <a:ext uri="{FF2B5EF4-FFF2-40B4-BE49-F238E27FC236}">
                <a16:creationId xmlns:a16="http://schemas.microsoft.com/office/drawing/2014/main" id="{9F76E7F2-0A13-1C56-60D4-7617D6AA1DF9}"/>
              </a:ext>
            </a:extLst>
          </p:cNvPr>
          <p:cNvPicPr>
            <a:picLocks noChangeAspect="1"/>
          </p:cNvPicPr>
          <p:nvPr/>
        </p:nvPicPr>
        <p:blipFill>
          <a:blip r:embed="rId3"/>
          <a:stretch>
            <a:fillRect/>
          </a:stretch>
        </p:blipFill>
        <p:spPr>
          <a:xfrm>
            <a:off x="5705475" y="1663008"/>
            <a:ext cx="5610225" cy="5107447"/>
          </a:xfrm>
          <a:prstGeom prst="rect">
            <a:avLst/>
          </a:prstGeom>
        </p:spPr>
      </p:pic>
    </p:spTree>
    <p:extLst>
      <p:ext uri="{BB962C8B-B14F-4D97-AF65-F5344CB8AC3E}">
        <p14:creationId xmlns:p14="http://schemas.microsoft.com/office/powerpoint/2010/main" val="3581846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991878"/>
          </a:xfrm>
        </p:spPr>
        <p:txBody>
          <a:bodyPr>
            <a:normAutofit/>
          </a:bodyPr>
          <a:lstStyle/>
          <a:p>
            <a:r>
              <a:rPr lang="fr-FR" sz="1400" dirty="0">
                <a:solidFill>
                  <a:srgbClr val="303030"/>
                </a:solidFill>
                <a:latin typeface="Poppins" panose="00000500000000000000" pitchFamily="2" charset="0"/>
                <a:cs typeface="Poppins" panose="00000500000000000000" pitchFamily="2" charset="0"/>
              </a:rPr>
              <a:t>Le rôle des </a:t>
            </a:r>
            <a:r>
              <a:rPr lang="fr-FR" sz="1400" dirty="0" err="1">
                <a:solidFill>
                  <a:srgbClr val="303030"/>
                </a:solidFill>
                <a:latin typeface="Poppins" panose="00000500000000000000" pitchFamily="2" charset="0"/>
                <a:cs typeface="Poppins" panose="00000500000000000000" pitchFamily="2" charset="0"/>
              </a:rPr>
              <a:t>word</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embedding</a:t>
            </a:r>
            <a:r>
              <a:rPr lang="fr-FR" sz="1400" dirty="0">
                <a:solidFill>
                  <a:srgbClr val="303030"/>
                </a:solidFill>
                <a:latin typeface="Poppins" panose="00000500000000000000" pitchFamily="2" charset="0"/>
                <a:cs typeface="Poppins" panose="00000500000000000000" pitchFamily="2" charset="0"/>
              </a:rPr>
              <a:t> dans les modèles profonds est important pour fournir des caractéristiques d'entrée aux tâches en aval telles que l'étiquetage des séquences et la classification des textes. Plusieurs méthodes de </a:t>
            </a:r>
            <a:r>
              <a:rPr lang="fr-FR" sz="1400" dirty="0" err="1">
                <a:solidFill>
                  <a:srgbClr val="303030"/>
                </a:solidFill>
                <a:latin typeface="Poppins" panose="00000500000000000000" pitchFamily="2" charset="0"/>
                <a:cs typeface="Poppins" panose="00000500000000000000" pitchFamily="2" charset="0"/>
              </a:rPr>
              <a:t>word</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embedding</a:t>
            </a:r>
            <a:r>
              <a:rPr lang="fr-FR" sz="1400" dirty="0">
                <a:solidFill>
                  <a:srgbClr val="303030"/>
                </a:solidFill>
                <a:latin typeface="Poppins" panose="00000500000000000000" pitchFamily="2" charset="0"/>
                <a:cs typeface="Poppins" panose="00000500000000000000" pitchFamily="2" charset="0"/>
              </a:rPr>
              <a:t> ont été proposées au cours de la dernière décennie.</a:t>
            </a:r>
          </a:p>
          <a:p>
            <a:r>
              <a:rPr lang="fr-FR" sz="1400" b="1" dirty="0">
                <a:solidFill>
                  <a:srgbClr val="303030"/>
                </a:solidFill>
                <a:latin typeface="Poppins" panose="00000500000000000000" pitchFamily="2" charset="0"/>
                <a:cs typeface="Poppins" panose="00000500000000000000" pitchFamily="2" charset="0"/>
              </a:rPr>
              <a:t>Indépendant du contexte</a:t>
            </a:r>
          </a:p>
          <a:p>
            <a:pPr lvl="1"/>
            <a:r>
              <a:rPr lang="fr-FR" sz="1200" dirty="0">
                <a:solidFill>
                  <a:srgbClr val="303030"/>
                </a:solidFill>
                <a:latin typeface="Poppins" panose="00000500000000000000" pitchFamily="2" charset="0"/>
                <a:cs typeface="Poppins" panose="00000500000000000000" pitchFamily="2" charset="0"/>
              </a:rPr>
              <a:t>Les représentations apprises se caractérisent par le fait qu'elles sont uniques et distinctes pour chaque mot, sans tenir compte du contexte du mot.</a:t>
            </a:r>
          </a:p>
          <a:p>
            <a:r>
              <a:rPr lang="fr-FR" sz="1400" dirty="0">
                <a:solidFill>
                  <a:srgbClr val="303030"/>
                </a:solidFill>
                <a:latin typeface="Poppins" panose="00000500000000000000" pitchFamily="2" charset="0"/>
                <a:cs typeface="Poppins" panose="00000500000000000000" pitchFamily="2" charset="0"/>
              </a:rPr>
              <a:t>Indépendant du contexte sans apprentissage automatique</a:t>
            </a:r>
          </a:p>
          <a:p>
            <a:pPr lvl="1"/>
            <a:r>
              <a:rPr lang="fr-FR" sz="1200" b="1" dirty="0">
                <a:solidFill>
                  <a:srgbClr val="303030"/>
                </a:solidFill>
                <a:latin typeface="Poppins" panose="00000500000000000000" pitchFamily="2" charset="0"/>
                <a:cs typeface="Poppins" panose="00000500000000000000" pitchFamily="2" charset="0"/>
              </a:rPr>
              <a:t>bag of </a:t>
            </a:r>
            <a:r>
              <a:rPr lang="fr-FR" sz="1200" b="1" dirty="0" err="1">
                <a:solidFill>
                  <a:srgbClr val="303030"/>
                </a:solidFill>
                <a:latin typeface="Poppins" panose="00000500000000000000" pitchFamily="2" charset="0"/>
                <a:cs typeface="Poppins" panose="00000500000000000000" pitchFamily="2" charset="0"/>
              </a:rPr>
              <a:t>words</a:t>
            </a:r>
            <a:r>
              <a:rPr lang="fr-FR" sz="1200" b="1" dirty="0">
                <a:solidFill>
                  <a:srgbClr val="303030"/>
                </a:solidFill>
                <a:latin typeface="Poppins" panose="00000500000000000000" pitchFamily="2" charset="0"/>
                <a:cs typeface="Poppins" panose="00000500000000000000" pitchFamily="2" charset="0"/>
              </a:rPr>
              <a:t> </a:t>
            </a:r>
            <a:r>
              <a:rPr lang="fr-FR" sz="1200" dirty="0">
                <a:solidFill>
                  <a:srgbClr val="303030"/>
                </a:solidFill>
                <a:latin typeface="Poppins" panose="00000500000000000000" pitchFamily="2" charset="0"/>
                <a:cs typeface="Poppins" panose="00000500000000000000" pitchFamily="2" charset="0"/>
              </a:rPr>
              <a:t>: un texte, tel qu'une phrase ou un document, est représenté comme le sac de ses mots, sans tenir compte de la grammaire ni même de l'ordre des mots, mais en conservant la multiplicité.</a:t>
            </a:r>
          </a:p>
          <a:p>
            <a:pPr lvl="1"/>
            <a:r>
              <a:rPr lang="fr-FR" sz="1200" b="1" dirty="0">
                <a:solidFill>
                  <a:srgbClr val="303030"/>
                </a:solidFill>
                <a:latin typeface="Poppins" panose="00000500000000000000" pitchFamily="2" charset="0"/>
                <a:cs typeface="Poppins" panose="00000500000000000000" pitchFamily="2" charset="0"/>
              </a:rPr>
              <a:t>TF-IDF</a:t>
            </a:r>
            <a:r>
              <a:rPr lang="fr-FR" sz="1200" dirty="0">
                <a:solidFill>
                  <a:srgbClr val="303030"/>
                </a:solidFill>
                <a:latin typeface="Poppins" panose="00000500000000000000" pitchFamily="2" charset="0"/>
                <a:cs typeface="Poppins" panose="00000500000000000000" pitchFamily="2" charset="0"/>
              </a:rPr>
              <a:t> : ce score d'importance est obtenu en multipliant la fréquence du terme (TF) par la fréquence inverse du document (IDF).</a:t>
            </a:r>
          </a:p>
          <a:p>
            <a:r>
              <a:rPr lang="fr-FR" sz="1400" dirty="0">
                <a:solidFill>
                  <a:srgbClr val="303030"/>
                </a:solidFill>
                <a:latin typeface="Poppins" panose="00000500000000000000" pitchFamily="2" charset="0"/>
                <a:cs typeface="Poppins" panose="00000500000000000000" pitchFamily="2" charset="0"/>
              </a:rPr>
              <a:t>Indépendant du contexte avec apprentissage automatique</a:t>
            </a:r>
          </a:p>
          <a:p>
            <a:pPr lvl="1"/>
            <a:r>
              <a:rPr lang="fr-FR" sz="1200" b="1" dirty="0">
                <a:solidFill>
                  <a:srgbClr val="303030"/>
                </a:solidFill>
                <a:latin typeface="Poppins" panose="00000500000000000000" pitchFamily="2" charset="0"/>
                <a:cs typeface="Poppins" panose="00000500000000000000" pitchFamily="2" charset="0"/>
              </a:rPr>
              <a:t>Word2Vec</a:t>
            </a:r>
            <a:r>
              <a:rPr lang="fr-FR" sz="1200" dirty="0">
                <a:solidFill>
                  <a:srgbClr val="303030"/>
                </a:solidFill>
                <a:latin typeface="Poppins" panose="00000500000000000000" pitchFamily="2" charset="0"/>
                <a:cs typeface="Poppins" panose="00000500000000000000" pitchFamily="2" charset="0"/>
              </a:rPr>
              <a:t> : réseaux neuronaux peu profonds à deux couches entraînés à reconstruire les contextes linguistiques des mots. Word2vec peut utiliser l'une des deux architectures de modèle suivantes : sac de mots continu (CBOW) ou skip-gram continu. Dans l'architecture CBOW, le modèle prédit le mot actuel à partir d'une fenêtre de mots contextuels environnants. Dans l'architecture du skip-gramme continu, le modèle utilise le mot actuel pour prédire la fenêtre des mots contextuels environnants.</a:t>
            </a:r>
          </a:p>
          <a:p>
            <a:pPr lvl="1"/>
            <a:r>
              <a:rPr lang="fr-FR" sz="1200" b="1" dirty="0" err="1">
                <a:solidFill>
                  <a:srgbClr val="303030"/>
                </a:solidFill>
                <a:latin typeface="Poppins" panose="00000500000000000000" pitchFamily="2" charset="0"/>
                <a:cs typeface="Poppins" panose="00000500000000000000" pitchFamily="2" charset="0"/>
              </a:rPr>
              <a:t>GloVe</a:t>
            </a:r>
            <a:r>
              <a:rPr lang="fr-FR" sz="1200" dirty="0">
                <a:solidFill>
                  <a:srgbClr val="303030"/>
                </a:solidFill>
                <a:latin typeface="Poppins" panose="00000500000000000000" pitchFamily="2" charset="0"/>
                <a:cs typeface="Poppins" panose="00000500000000000000" pitchFamily="2" charset="0"/>
              </a:rPr>
              <a:t> (Global </a:t>
            </a:r>
            <a:r>
              <a:rPr lang="fr-FR" sz="1200" dirty="0" err="1">
                <a:solidFill>
                  <a:srgbClr val="303030"/>
                </a:solidFill>
                <a:latin typeface="Poppins" panose="00000500000000000000" pitchFamily="2" charset="0"/>
                <a:cs typeface="Poppins" panose="00000500000000000000" pitchFamily="2" charset="0"/>
              </a:rPr>
              <a:t>Vectors</a:t>
            </a:r>
            <a:r>
              <a:rPr lang="fr-FR" sz="1200" dirty="0">
                <a:solidFill>
                  <a:srgbClr val="303030"/>
                </a:solidFill>
                <a:latin typeface="Poppins" panose="00000500000000000000" pitchFamily="2" charset="0"/>
                <a:cs typeface="Poppins" panose="00000500000000000000" pitchFamily="2" charset="0"/>
              </a:rPr>
              <a:t> for Word </a:t>
            </a:r>
            <a:r>
              <a:rPr lang="fr-FR" sz="1200" dirty="0" err="1">
                <a:solidFill>
                  <a:srgbClr val="303030"/>
                </a:solidFill>
                <a:latin typeface="Poppins" panose="00000500000000000000" pitchFamily="2" charset="0"/>
                <a:cs typeface="Poppins" panose="00000500000000000000" pitchFamily="2" charset="0"/>
              </a:rPr>
              <a:t>Representation</a:t>
            </a:r>
            <a:r>
              <a:rPr lang="fr-FR" sz="1200" dirty="0">
                <a:solidFill>
                  <a:srgbClr val="303030"/>
                </a:solidFill>
                <a:latin typeface="Poppins" panose="00000500000000000000" pitchFamily="2" charset="0"/>
                <a:cs typeface="Poppins" panose="00000500000000000000" pitchFamily="2" charset="0"/>
              </a:rPr>
              <a:t>) : L'entraînement est effectué sur des statistiques globales agrégées de cooccurrence </a:t>
            </a:r>
            <a:r>
              <a:rPr lang="fr-FR" sz="1200" dirty="0" err="1">
                <a:solidFill>
                  <a:srgbClr val="303030"/>
                </a:solidFill>
                <a:latin typeface="Poppins" panose="00000500000000000000" pitchFamily="2" charset="0"/>
                <a:cs typeface="Poppins" panose="00000500000000000000" pitchFamily="2" charset="0"/>
              </a:rPr>
              <a:t>mot-mot</a:t>
            </a:r>
            <a:r>
              <a:rPr lang="fr-FR" sz="1200" dirty="0">
                <a:solidFill>
                  <a:srgbClr val="303030"/>
                </a:solidFill>
                <a:latin typeface="Poppins" panose="00000500000000000000" pitchFamily="2" charset="0"/>
                <a:cs typeface="Poppins" panose="00000500000000000000" pitchFamily="2" charset="0"/>
              </a:rPr>
              <a:t> d'un corpus, et les représentations résultantes mettent en évidence des sous-structures linéaires intéressantes de l'espace vectoriel des mots.</a:t>
            </a:r>
          </a:p>
          <a:p>
            <a:pPr lvl="1"/>
            <a:r>
              <a:rPr lang="fr-FR" sz="1200" b="1" dirty="0" err="1">
                <a:solidFill>
                  <a:srgbClr val="303030"/>
                </a:solidFill>
                <a:latin typeface="Poppins" panose="00000500000000000000" pitchFamily="2" charset="0"/>
                <a:cs typeface="Poppins" panose="00000500000000000000" pitchFamily="2" charset="0"/>
              </a:rPr>
              <a:t>FastText</a:t>
            </a:r>
            <a:r>
              <a:rPr lang="fr-FR" sz="1200" b="1" dirty="0">
                <a:solidFill>
                  <a:srgbClr val="303030"/>
                </a:solidFill>
                <a:latin typeface="Poppins" panose="00000500000000000000" pitchFamily="2" charset="0"/>
                <a:cs typeface="Poppins" panose="00000500000000000000" pitchFamily="2" charset="0"/>
              </a:rPr>
              <a:t> </a:t>
            </a:r>
            <a:r>
              <a:rPr lang="fr-FR" sz="1200" dirty="0">
                <a:solidFill>
                  <a:srgbClr val="303030"/>
                </a:solidFill>
                <a:latin typeface="Poppins" panose="00000500000000000000" pitchFamily="2" charset="0"/>
                <a:cs typeface="Poppins" panose="00000500000000000000" pitchFamily="2" charset="0"/>
              </a:rPr>
              <a:t>: contrairement à </a:t>
            </a:r>
            <a:r>
              <a:rPr lang="fr-FR" sz="1200" dirty="0" err="1">
                <a:solidFill>
                  <a:srgbClr val="303030"/>
                </a:solidFill>
                <a:latin typeface="Poppins" panose="00000500000000000000" pitchFamily="2" charset="0"/>
                <a:cs typeface="Poppins" panose="00000500000000000000" pitchFamily="2" charset="0"/>
              </a:rPr>
              <a:t>GloVe</a:t>
            </a:r>
            <a:r>
              <a:rPr lang="fr-FR" sz="1200" dirty="0">
                <a:solidFill>
                  <a:srgbClr val="303030"/>
                </a:solidFill>
                <a:latin typeface="Poppins" panose="00000500000000000000" pitchFamily="2" charset="0"/>
                <a:cs typeface="Poppins" panose="00000500000000000000" pitchFamily="2" charset="0"/>
              </a:rPr>
              <a:t>, il intègre les mots en traitant chaque mot comme étant composé de n-grammes de caractères au lieu d'un mot entier. Cette caractéristique lui permet non seulement d'apprendre des mots rares, mais aussi des mots hors vocabulaire.</a:t>
            </a:r>
          </a:p>
        </p:txBody>
      </p:sp>
    </p:spTree>
    <p:extLst>
      <p:ext uri="{BB962C8B-B14F-4D97-AF65-F5344CB8AC3E}">
        <p14:creationId xmlns:p14="http://schemas.microsoft.com/office/powerpoint/2010/main" val="1230152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EAC48C-C111-3834-A7BF-E2DEBB1F86D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9713FA-D104-11B7-DC91-68039C096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03F4D2-DF26-30DF-99A7-2A7809E4E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CFE9C4-F377-3FFB-45C9-DBFE370A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C874D3-6846-86AF-CDAE-96E1C4EE3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9D3B796-AED4-91FC-B866-F48A58FEEE93}"/>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15884D9F-C58E-0801-EDDC-EB6019B682BF}"/>
              </a:ext>
            </a:extLst>
          </p:cNvPr>
          <p:cNvSpPr>
            <a:spLocks noGrp="1"/>
          </p:cNvSpPr>
          <p:nvPr>
            <p:ph idx="1"/>
          </p:nvPr>
        </p:nvSpPr>
        <p:spPr>
          <a:xfrm>
            <a:off x="472562" y="1754155"/>
            <a:ext cx="11498614" cy="4991878"/>
          </a:xfrm>
        </p:spPr>
        <p:txBody>
          <a:bodyPr>
            <a:normAutofit/>
          </a:bodyPr>
          <a:lstStyle/>
          <a:p>
            <a:endParaRPr lang="fr-FR" sz="12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a:p>
            <a:endParaRPr lang="fr-FR" sz="1200" dirty="0">
              <a:solidFill>
                <a:srgbClr val="303030"/>
              </a:solidFill>
              <a:latin typeface="Poppins" panose="00000500000000000000" pitchFamily="2" charset="0"/>
              <a:cs typeface="Poppins" panose="00000500000000000000" pitchFamily="2" charset="0"/>
            </a:endParaRPr>
          </a:p>
          <a:p>
            <a:pPr marL="0" indent="0">
              <a:buNone/>
            </a:pPr>
            <a:r>
              <a:rPr lang="fr-FR" sz="1200" dirty="0">
                <a:solidFill>
                  <a:srgbClr val="303030"/>
                </a:solidFill>
                <a:latin typeface="Poppins" panose="00000500000000000000" pitchFamily="2" charset="0"/>
                <a:cs typeface="Poppins" panose="00000500000000000000" pitchFamily="2" charset="0"/>
              </a:rPr>
              <a:t>&lt;</a:t>
            </a:r>
            <a:r>
              <a:rPr lang="fr-FR" sz="1200" dirty="0" err="1">
                <a:solidFill>
                  <a:srgbClr val="303030"/>
                </a:solidFill>
                <a:latin typeface="Poppins" panose="00000500000000000000" pitchFamily="2" charset="0"/>
                <a:cs typeface="Poppins" panose="00000500000000000000" pitchFamily="2" charset="0"/>
              </a:rPr>
              <a:t>We</a:t>
            </a:r>
            <a:r>
              <a:rPr lang="fr-FR" sz="1200" dirty="0">
                <a:solidFill>
                  <a:srgbClr val="303030"/>
                </a:solidFill>
                <a:latin typeface="Poppins" panose="00000500000000000000" pitchFamily="2" charset="0"/>
                <a:cs typeface="Poppins" panose="00000500000000000000" pitchFamily="2" charset="0"/>
              </a:rPr>
              <a:t> are </a:t>
            </a:r>
            <a:r>
              <a:rPr lang="fr-FR" sz="1200" dirty="0" err="1">
                <a:solidFill>
                  <a:srgbClr val="303030"/>
                </a:solidFill>
                <a:latin typeface="Poppins" panose="00000500000000000000" pitchFamily="2" charset="0"/>
                <a:cs typeface="Poppins" panose="00000500000000000000" pitchFamily="2" charset="0"/>
              </a:rPr>
              <a:t>here</a:t>
            </a:r>
            <a:r>
              <a:rPr lang="fr-FR" sz="1200" dirty="0">
                <a:solidFill>
                  <a:srgbClr val="303030"/>
                </a:solidFill>
                <a:latin typeface="Poppins" panose="00000500000000000000" pitchFamily="2" charset="0"/>
                <a:cs typeface="Poppins" panose="00000500000000000000" pitchFamily="2" charset="0"/>
              </a:rPr>
              <a:t>&gt; -&gt; &lt;</a:t>
            </a:r>
            <a:r>
              <a:rPr lang="fr-FR" sz="1200" dirty="0" err="1">
                <a:solidFill>
                  <a:srgbClr val="303030"/>
                </a:solidFill>
                <a:latin typeface="Poppins" panose="00000500000000000000" pitchFamily="2" charset="0"/>
                <a:cs typeface="Poppins" panose="00000500000000000000" pitchFamily="2" charset="0"/>
              </a:rPr>
              <a:t>We</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Wea</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ear</a:t>
            </a:r>
            <a:r>
              <a:rPr lang="fr-FR" sz="1200" dirty="0">
                <a:solidFill>
                  <a:srgbClr val="303030"/>
                </a:solidFill>
                <a:latin typeface="Poppins" panose="00000500000000000000" pitchFamily="2" charset="0"/>
                <a:cs typeface="Poppins" panose="00000500000000000000" pitchFamily="2" charset="0"/>
              </a:rPr>
              <a:t>, ….&gt; + &lt; </a:t>
            </a:r>
            <a:r>
              <a:rPr lang="fr-FR" sz="1200" dirty="0" err="1">
                <a:solidFill>
                  <a:srgbClr val="303030"/>
                </a:solidFill>
                <a:latin typeface="Poppins" panose="00000500000000000000" pitchFamily="2" charset="0"/>
                <a:cs typeface="Poppins" panose="00000500000000000000" pitchFamily="2" charset="0"/>
              </a:rPr>
              <a:t>We</a:t>
            </a:r>
            <a:r>
              <a:rPr lang="fr-FR" sz="1200" dirty="0">
                <a:solidFill>
                  <a:srgbClr val="303030"/>
                </a:solidFill>
                <a:latin typeface="Poppins" panose="00000500000000000000" pitchFamily="2" charset="0"/>
                <a:cs typeface="Poppins" panose="00000500000000000000" pitchFamily="2" charset="0"/>
              </a:rPr>
              <a:t> are </a:t>
            </a:r>
            <a:r>
              <a:rPr lang="fr-FR" sz="1200" dirty="0" err="1">
                <a:solidFill>
                  <a:srgbClr val="303030"/>
                </a:solidFill>
                <a:latin typeface="Poppins" panose="00000500000000000000" pitchFamily="2" charset="0"/>
                <a:cs typeface="Poppins" panose="00000500000000000000" pitchFamily="2" charset="0"/>
              </a:rPr>
              <a:t>here</a:t>
            </a:r>
            <a:r>
              <a:rPr lang="fr-FR" sz="1200" dirty="0">
                <a:solidFill>
                  <a:srgbClr val="303030"/>
                </a:solidFill>
                <a:latin typeface="Poppins" panose="00000500000000000000" pitchFamily="2" charset="0"/>
                <a:cs typeface="Poppins" panose="00000500000000000000" pitchFamily="2" charset="0"/>
              </a:rPr>
              <a:t>&gt;</a:t>
            </a:r>
          </a:p>
        </p:txBody>
      </p:sp>
    </p:spTree>
    <p:extLst>
      <p:ext uri="{BB962C8B-B14F-4D97-AF65-F5344CB8AC3E}">
        <p14:creationId xmlns:p14="http://schemas.microsoft.com/office/powerpoint/2010/main" val="2995472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r>
              <a:rPr lang="fr-FR" sz="1400" b="1" dirty="0">
                <a:solidFill>
                  <a:srgbClr val="303030"/>
                </a:solidFill>
                <a:latin typeface="Poppins" panose="00000500000000000000" pitchFamily="2" charset="0"/>
                <a:cs typeface="Poppins" panose="00000500000000000000" pitchFamily="2" charset="0"/>
              </a:rPr>
              <a:t>En fonction du contexte :</a:t>
            </a:r>
          </a:p>
          <a:p>
            <a:pPr marL="0" indent="0">
              <a:buNone/>
            </a:pPr>
            <a:r>
              <a:rPr lang="fr-FR" sz="1400" dirty="0">
                <a:solidFill>
                  <a:srgbClr val="303030"/>
                </a:solidFill>
                <a:latin typeface="Poppins" panose="00000500000000000000" pitchFamily="2" charset="0"/>
                <a:cs typeface="Poppins" panose="00000500000000000000" pitchFamily="2" charset="0"/>
              </a:rPr>
              <a:t>À l'inverse des méthodes de </a:t>
            </a:r>
            <a:r>
              <a:rPr lang="fr-FR" sz="1400" dirty="0" err="1">
                <a:solidFill>
                  <a:srgbClr val="303030"/>
                </a:solidFill>
                <a:latin typeface="Poppins" panose="00000500000000000000" pitchFamily="2" charset="0"/>
                <a:cs typeface="Poppins" panose="00000500000000000000" pitchFamily="2" charset="0"/>
              </a:rPr>
              <a:t>word</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embedding</a:t>
            </a:r>
            <a:r>
              <a:rPr lang="fr-FR" sz="1400" dirty="0">
                <a:solidFill>
                  <a:srgbClr val="303030"/>
                </a:solidFill>
                <a:latin typeface="Poppins" panose="00000500000000000000" pitchFamily="2" charset="0"/>
                <a:cs typeface="Poppins" panose="00000500000000000000" pitchFamily="2" charset="0"/>
              </a:rPr>
              <a:t> indépendantes du contexte, les méthodes dépendantes du contexte apprennent différentes intégrations pour le même mot en fonction de son contexte.</a:t>
            </a:r>
          </a:p>
          <a:p>
            <a:r>
              <a:rPr lang="fr-FR" sz="1400" dirty="0">
                <a:solidFill>
                  <a:srgbClr val="303030"/>
                </a:solidFill>
                <a:latin typeface="Poppins" panose="00000500000000000000" pitchFamily="2" charset="0"/>
                <a:cs typeface="Poppins" panose="00000500000000000000" pitchFamily="2" charset="0"/>
              </a:rPr>
              <a:t>Dépendants du contexte et basés sur les RNN</a:t>
            </a:r>
          </a:p>
          <a:p>
            <a:pPr lvl="1"/>
            <a:r>
              <a:rPr lang="fr-FR" sz="1200" b="1" dirty="0">
                <a:solidFill>
                  <a:srgbClr val="303030"/>
                </a:solidFill>
                <a:latin typeface="Poppins" panose="00000500000000000000" pitchFamily="2" charset="0"/>
                <a:cs typeface="Poppins" panose="00000500000000000000" pitchFamily="2" charset="0"/>
              </a:rPr>
              <a:t>ELMO</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Embeddings</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from</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Language</a:t>
            </a:r>
            <a:r>
              <a:rPr lang="fr-FR" sz="1200" dirty="0">
                <a:solidFill>
                  <a:srgbClr val="303030"/>
                </a:solidFill>
                <a:latin typeface="Poppins" panose="00000500000000000000" pitchFamily="2" charset="0"/>
                <a:cs typeface="Poppins" panose="00000500000000000000" pitchFamily="2" charset="0"/>
              </a:rPr>
              <a:t> Model) : apprend des représentations de mots contextualisées basées sur un modèle de langage neuronal avec une couche d'encodage basée sur les caractères et deux couches </a:t>
            </a:r>
            <a:r>
              <a:rPr lang="fr-FR" sz="1200" dirty="0" err="1">
                <a:solidFill>
                  <a:srgbClr val="303030"/>
                </a:solidFill>
                <a:latin typeface="Poppins" panose="00000500000000000000" pitchFamily="2" charset="0"/>
                <a:cs typeface="Poppins" panose="00000500000000000000" pitchFamily="2" charset="0"/>
              </a:rPr>
              <a:t>BiLSTM</a:t>
            </a:r>
            <a:r>
              <a:rPr lang="fr-FR" sz="1200" dirty="0">
                <a:solidFill>
                  <a:srgbClr val="303030"/>
                </a:solidFill>
                <a:latin typeface="Poppins" panose="00000500000000000000" pitchFamily="2" charset="0"/>
                <a:cs typeface="Poppins" panose="00000500000000000000" pitchFamily="2" charset="0"/>
              </a:rPr>
              <a:t>.</a:t>
            </a:r>
          </a:p>
          <a:p>
            <a:pPr lvl="1"/>
            <a:r>
              <a:rPr lang="fr-FR" sz="1200" b="1" dirty="0" err="1">
                <a:solidFill>
                  <a:srgbClr val="303030"/>
                </a:solidFill>
                <a:latin typeface="Poppins" panose="00000500000000000000" pitchFamily="2" charset="0"/>
                <a:cs typeface="Poppins" panose="00000500000000000000" pitchFamily="2" charset="0"/>
              </a:rPr>
              <a:t>CoVe</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Contextualized</a:t>
            </a:r>
            <a:r>
              <a:rPr lang="fr-FR" sz="1200" dirty="0">
                <a:solidFill>
                  <a:srgbClr val="303030"/>
                </a:solidFill>
                <a:latin typeface="Poppins" panose="00000500000000000000" pitchFamily="2" charset="0"/>
                <a:cs typeface="Poppins" panose="00000500000000000000" pitchFamily="2" charset="0"/>
              </a:rPr>
              <a:t> Word </a:t>
            </a:r>
            <a:r>
              <a:rPr lang="fr-FR" sz="1200" dirty="0" err="1">
                <a:solidFill>
                  <a:srgbClr val="303030"/>
                </a:solidFill>
                <a:latin typeface="Poppins" panose="00000500000000000000" pitchFamily="2" charset="0"/>
                <a:cs typeface="Poppins" panose="00000500000000000000" pitchFamily="2" charset="0"/>
              </a:rPr>
              <a:t>Vectors</a:t>
            </a:r>
            <a:r>
              <a:rPr lang="fr-FR" sz="1200" dirty="0">
                <a:solidFill>
                  <a:srgbClr val="303030"/>
                </a:solidFill>
                <a:latin typeface="Poppins" panose="00000500000000000000" pitchFamily="2" charset="0"/>
                <a:cs typeface="Poppins" panose="00000500000000000000" pitchFamily="2" charset="0"/>
              </a:rPr>
              <a:t>) : utilise un encodeur LSTM profond issu d'un modèle attentionnel séquence-séquence entraîné pour la traduction automatique afin de contextualiser les vecteurs de mots.</a:t>
            </a:r>
          </a:p>
          <a:p>
            <a:r>
              <a:rPr lang="fr-FR" sz="1400" dirty="0">
                <a:solidFill>
                  <a:srgbClr val="303030"/>
                </a:solidFill>
                <a:latin typeface="Poppins" panose="00000500000000000000" pitchFamily="2" charset="0"/>
                <a:cs typeface="Poppins" panose="00000500000000000000" pitchFamily="2" charset="0"/>
              </a:rPr>
              <a:t>Dépendante du contexte et basée sur les transformateurs</a:t>
            </a:r>
          </a:p>
          <a:p>
            <a:pPr lvl="1"/>
            <a:r>
              <a:rPr lang="fr-FR" sz="1200" b="1" dirty="0">
                <a:solidFill>
                  <a:srgbClr val="303030"/>
                </a:solidFill>
                <a:latin typeface="Poppins" panose="00000500000000000000" pitchFamily="2" charset="0"/>
                <a:cs typeface="Poppins" panose="00000500000000000000" pitchFamily="2" charset="0"/>
              </a:rPr>
              <a:t>BERT</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Bidirectional</a:t>
            </a:r>
            <a:r>
              <a:rPr lang="fr-FR" sz="1200" dirty="0">
                <a:solidFill>
                  <a:srgbClr val="303030"/>
                </a:solidFill>
                <a:latin typeface="Poppins" panose="00000500000000000000" pitchFamily="2" charset="0"/>
                <a:cs typeface="Poppins" panose="00000500000000000000" pitchFamily="2" charset="0"/>
              </a:rPr>
              <a:t> Encoder </a:t>
            </a:r>
            <a:r>
              <a:rPr lang="fr-FR" sz="1200" dirty="0" err="1">
                <a:solidFill>
                  <a:srgbClr val="303030"/>
                </a:solidFill>
                <a:latin typeface="Poppins" panose="00000500000000000000" pitchFamily="2" charset="0"/>
                <a:cs typeface="Poppins" panose="00000500000000000000" pitchFamily="2" charset="0"/>
              </a:rPr>
              <a:t>Representations</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from</a:t>
            </a:r>
            <a:r>
              <a:rPr lang="fr-FR" sz="1200" dirty="0">
                <a:solidFill>
                  <a:srgbClr val="303030"/>
                </a:solidFill>
                <a:latin typeface="Poppins" panose="00000500000000000000" pitchFamily="2" charset="0"/>
                <a:cs typeface="Poppins" panose="00000500000000000000" pitchFamily="2" charset="0"/>
              </a:rPr>
              <a:t> Transformers) : modèle de représentation du langage basé sur les transformateurs, entraîné sur un vaste corpus </a:t>
            </a:r>
            <a:r>
              <a:rPr lang="fr-FR" sz="1200" dirty="0" err="1">
                <a:solidFill>
                  <a:srgbClr val="303030"/>
                </a:solidFill>
                <a:latin typeface="Poppins" panose="00000500000000000000" pitchFamily="2" charset="0"/>
                <a:cs typeface="Poppins" panose="00000500000000000000" pitchFamily="2" charset="0"/>
              </a:rPr>
              <a:t>interdomaines</a:t>
            </a:r>
            <a:r>
              <a:rPr lang="fr-FR" sz="1200" dirty="0">
                <a:solidFill>
                  <a:srgbClr val="303030"/>
                </a:solidFill>
                <a:latin typeface="Poppins" panose="00000500000000000000" pitchFamily="2" charset="0"/>
                <a:cs typeface="Poppins" panose="00000500000000000000" pitchFamily="2" charset="0"/>
              </a:rPr>
              <a:t>. Il applique un modèle de langage masqué pour prédire les mots qui sont masqués de manière aléatoire dans une séquence, et il est suivi d'une tâche de prédiction de la phrase suivante pour apprendre les associations entre les phrases.</a:t>
            </a:r>
          </a:p>
          <a:p>
            <a:pPr lvl="1"/>
            <a:r>
              <a:rPr lang="fr-FR" sz="1200" b="1" dirty="0">
                <a:solidFill>
                  <a:srgbClr val="303030"/>
                </a:solidFill>
                <a:latin typeface="Poppins" panose="00000500000000000000" pitchFamily="2" charset="0"/>
                <a:cs typeface="Poppins" panose="00000500000000000000" pitchFamily="2" charset="0"/>
              </a:rPr>
              <a:t>XLM</a:t>
            </a:r>
            <a:r>
              <a:rPr lang="fr-FR" sz="1200" dirty="0">
                <a:solidFill>
                  <a:srgbClr val="303030"/>
                </a:solidFill>
                <a:latin typeface="Poppins" panose="00000500000000000000" pitchFamily="2" charset="0"/>
                <a:cs typeface="Poppins" panose="00000500000000000000" pitchFamily="2" charset="0"/>
              </a:rPr>
              <a:t> (Cross-lingual </a:t>
            </a:r>
            <a:r>
              <a:rPr lang="fr-FR" sz="1200" dirty="0" err="1">
                <a:solidFill>
                  <a:srgbClr val="303030"/>
                </a:solidFill>
                <a:latin typeface="Poppins" panose="00000500000000000000" pitchFamily="2" charset="0"/>
                <a:cs typeface="Poppins" panose="00000500000000000000" pitchFamily="2" charset="0"/>
              </a:rPr>
              <a:t>Language</a:t>
            </a:r>
            <a:r>
              <a:rPr lang="fr-FR" sz="1200" dirty="0">
                <a:solidFill>
                  <a:srgbClr val="303030"/>
                </a:solidFill>
                <a:latin typeface="Poppins" panose="00000500000000000000" pitchFamily="2" charset="0"/>
                <a:cs typeface="Poppins" panose="00000500000000000000" pitchFamily="2" charset="0"/>
              </a:rPr>
              <a:t> Model) : il s'agit d'un transformateur pré-entraîné à l'aide de la prédiction du prochain jeton, d'un objectif de modélisation du langage masqué de type BERT et d'un objectif de traduction.</a:t>
            </a:r>
          </a:p>
          <a:p>
            <a:pPr lvl="1"/>
            <a:r>
              <a:rPr lang="fr-FR" sz="1200" b="1" dirty="0" err="1">
                <a:solidFill>
                  <a:srgbClr val="303030"/>
                </a:solidFill>
                <a:latin typeface="Poppins" panose="00000500000000000000" pitchFamily="2" charset="0"/>
                <a:cs typeface="Poppins" panose="00000500000000000000" pitchFamily="2" charset="0"/>
              </a:rPr>
              <a:t>RoBERTa</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Robustly</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Optimized</a:t>
            </a:r>
            <a:r>
              <a:rPr lang="fr-FR" sz="1200" dirty="0">
                <a:solidFill>
                  <a:srgbClr val="303030"/>
                </a:solidFill>
                <a:latin typeface="Poppins" panose="00000500000000000000" pitchFamily="2" charset="0"/>
                <a:cs typeface="Poppins" panose="00000500000000000000" pitchFamily="2" charset="0"/>
              </a:rPr>
              <a:t> BERT </a:t>
            </a:r>
            <a:r>
              <a:rPr lang="fr-FR" sz="1200" dirty="0" err="1">
                <a:solidFill>
                  <a:srgbClr val="303030"/>
                </a:solidFill>
                <a:latin typeface="Poppins" panose="00000500000000000000" pitchFamily="2" charset="0"/>
                <a:cs typeface="Poppins" panose="00000500000000000000" pitchFamily="2" charset="0"/>
              </a:rPr>
              <a:t>Pretraining</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Approach</a:t>
            </a:r>
            <a:r>
              <a:rPr lang="fr-FR" sz="1200" dirty="0">
                <a:solidFill>
                  <a:srgbClr val="303030"/>
                </a:solidFill>
                <a:latin typeface="Poppins" panose="00000500000000000000" pitchFamily="2" charset="0"/>
                <a:cs typeface="Poppins" panose="00000500000000000000" pitchFamily="2" charset="0"/>
              </a:rPr>
              <a:t>) : il s'appuie sur BERT et modifie des hyperparamètres clés, supprimant l'objectif de pré-entraînement de la phrase suivante et entraînant des mini-lots et des taux d'apprentissage beaucoup plus importants.</a:t>
            </a:r>
          </a:p>
          <a:p>
            <a:pPr lvl="1"/>
            <a:r>
              <a:rPr lang="fr-FR" sz="1200" dirty="0">
                <a:solidFill>
                  <a:srgbClr val="303030"/>
                </a:solidFill>
                <a:latin typeface="Poppins" panose="00000500000000000000" pitchFamily="2" charset="0"/>
                <a:cs typeface="Poppins" panose="00000500000000000000" pitchFamily="2" charset="0"/>
              </a:rPr>
              <a:t>ALBERT (A Lite BERT for Self-</a:t>
            </a:r>
            <a:r>
              <a:rPr lang="fr-FR" sz="1200" dirty="0" err="1">
                <a:solidFill>
                  <a:srgbClr val="303030"/>
                </a:solidFill>
                <a:latin typeface="Poppins" panose="00000500000000000000" pitchFamily="2" charset="0"/>
                <a:cs typeface="Poppins" panose="00000500000000000000" pitchFamily="2" charset="0"/>
              </a:rPr>
              <a:t>supervised</a:t>
            </a:r>
            <a:r>
              <a:rPr lang="fr-FR" sz="1200" dirty="0">
                <a:solidFill>
                  <a:srgbClr val="303030"/>
                </a:solidFill>
                <a:latin typeface="Poppins" panose="00000500000000000000" pitchFamily="2" charset="0"/>
                <a:cs typeface="Poppins" panose="00000500000000000000" pitchFamily="2" charset="0"/>
              </a:rPr>
              <a:t> Learning of </a:t>
            </a:r>
            <a:r>
              <a:rPr lang="fr-FR" sz="1200" dirty="0" err="1">
                <a:solidFill>
                  <a:srgbClr val="303030"/>
                </a:solidFill>
                <a:latin typeface="Poppins" panose="00000500000000000000" pitchFamily="2" charset="0"/>
                <a:cs typeface="Poppins" panose="00000500000000000000" pitchFamily="2" charset="0"/>
              </a:rPr>
              <a:t>Language</a:t>
            </a:r>
            <a:r>
              <a:rPr lang="fr-FR" sz="1200" dirty="0">
                <a:solidFill>
                  <a:srgbClr val="303030"/>
                </a:solidFill>
                <a:latin typeface="Poppins" panose="00000500000000000000" pitchFamily="2" charset="0"/>
                <a:cs typeface="Poppins" panose="00000500000000000000" pitchFamily="2" charset="0"/>
              </a:rPr>
              <a:t> </a:t>
            </a:r>
            <a:r>
              <a:rPr lang="fr-FR" sz="1200" dirty="0" err="1">
                <a:solidFill>
                  <a:srgbClr val="303030"/>
                </a:solidFill>
                <a:latin typeface="Poppins" panose="00000500000000000000" pitchFamily="2" charset="0"/>
                <a:cs typeface="Poppins" panose="00000500000000000000" pitchFamily="2" charset="0"/>
              </a:rPr>
              <a:t>Representations</a:t>
            </a:r>
            <a:r>
              <a:rPr lang="fr-FR" sz="1200" dirty="0">
                <a:solidFill>
                  <a:srgbClr val="303030"/>
                </a:solidFill>
                <a:latin typeface="Poppins" panose="00000500000000000000" pitchFamily="2" charset="0"/>
                <a:cs typeface="Poppins" panose="00000500000000000000" pitchFamily="2" charset="0"/>
              </a:rPr>
              <a:t>) : il présente des techniques de réduction des paramètres pour diminuer la consommation de mémoire et augmenter la vitesse d'apprentissage de BERT.</a:t>
            </a:r>
          </a:p>
        </p:txBody>
      </p:sp>
    </p:spTree>
    <p:extLst>
      <p:ext uri="{BB962C8B-B14F-4D97-AF65-F5344CB8AC3E}">
        <p14:creationId xmlns:p14="http://schemas.microsoft.com/office/powerpoint/2010/main" val="1841364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Vecteurs sémantiques et vecteurs des mots (</a:t>
            </a:r>
            <a:r>
              <a:rPr lang="fr-FR" sz="1400" dirty="0" err="1">
                <a:solidFill>
                  <a:srgbClr val="303030"/>
                </a:solidFill>
                <a:latin typeface="Poppins" panose="00000500000000000000" pitchFamily="2" charset="0"/>
                <a:cs typeface="Poppins" panose="00000500000000000000" pitchFamily="2" charset="0"/>
              </a:rPr>
              <a:t>Semantic</a:t>
            </a:r>
            <a:r>
              <a:rPr lang="fr-FR" sz="1400" dirty="0">
                <a:solidFill>
                  <a:srgbClr val="303030"/>
                </a:solidFill>
                <a:latin typeface="Poppins" panose="00000500000000000000" pitchFamily="2" charset="0"/>
                <a:cs typeface="Poppins" panose="00000500000000000000" pitchFamily="2" charset="0"/>
              </a:rPr>
              <a:t> and </a:t>
            </a:r>
            <a:r>
              <a:rPr lang="fr-FR" sz="1400" dirty="0" err="1">
                <a:solidFill>
                  <a:srgbClr val="303030"/>
                </a:solidFill>
                <a:latin typeface="Poppins" panose="00000500000000000000" pitchFamily="2" charset="0"/>
                <a:cs typeface="Poppins" panose="00000500000000000000" pitchFamily="2" charset="0"/>
              </a:rPr>
              <a:t>word</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vectors</a:t>
            </a:r>
            <a:r>
              <a:rPr lang="fr-FR" sz="1400" dirty="0">
                <a:solidFill>
                  <a:srgbClr val="303030"/>
                </a:solidFill>
                <a:latin typeface="Poppins" panose="00000500000000000000" pitchFamily="2" charset="0"/>
                <a:cs typeface="Poppins" panose="00000500000000000000" pitchFamily="2" charset="0"/>
              </a:rPr>
              <a:t>)</a:t>
            </a:r>
          </a:p>
          <a:p>
            <a:r>
              <a:rPr lang="fr-FR" sz="1400" dirty="0">
                <a:solidFill>
                  <a:srgbClr val="303030"/>
                </a:solidFill>
                <a:latin typeface="Poppins" panose="00000500000000000000" pitchFamily="2" charset="0"/>
                <a:cs typeface="Poppins" panose="00000500000000000000" pitchFamily="2" charset="0"/>
              </a:rPr>
              <a:t>Word2Vec : word2vec est un réseau neuronal à deux couches qui traite le texte.</a:t>
            </a:r>
          </a:p>
          <a:p>
            <a:pPr lvl="1"/>
            <a:r>
              <a:rPr lang="fr-FR" sz="1200" dirty="0">
                <a:solidFill>
                  <a:srgbClr val="303030"/>
                </a:solidFill>
                <a:latin typeface="Poppins" panose="00000500000000000000" pitchFamily="2" charset="0"/>
                <a:cs typeface="Poppins" panose="00000500000000000000" pitchFamily="2" charset="0"/>
              </a:rPr>
              <a:t>son entrée est un corpus de textes et sa sortie est un ensemble de vecteurs : vecteurs de caractéristiques pour les mots de ce corpus</a:t>
            </a:r>
          </a:p>
          <a:p>
            <a:r>
              <a:rPr lang="fr-FR" sz="1400" dirty="0">
                <a:solidFill>
                  <a:srgbClr val="303030"/>
                </a:solidFill>
                <a:latin typeface="Poppins" panose="00000500000000000000" pitchFamily="2" charset="0"/>
                <a:cs typeface="Poppins" panose="00000500000000000000" pitchFamily="2" charset="0"/>
              </a:rPr>
              <a:t>L'objectif et l'utilité de word2vec est de regrouper les vecteurs de mots similaires dans l'espace vectoriel</a:t>
            </a:r>
          </a:p>
          <a:p>
            <a:r>
              <a:rPr lang="fr-FR" sz="1400" dirty="0">
                <a:solidFill>
                  <a:srgbClr val="303030"/>
                </a:solidFill>
                <a:latin typeface="Poppins" panose="00000500000000000000" pitchFamily="2" charset="0"/>
                <a:cs typeface="Poppins" panose="00000500000000000000" pitchFamily="2" charset="0"/>
              </a:rPr>
              <a:t>En d'autres termes, il détecte les similitudes de manière mathématique.</a:t>
            </a:r>
          </a:p>
          <a:p>
            <a:r>
              <a:rPr lang="fr-FR" sz="1400" dirty="0">
                <a:solidFill>
                  <a:srgbClr val="303030"/>
                </a:solidFill>
                <a:latin typeface="Poppins" panose="00000500000000000000" pitchFamily="2" charset="0"/>
                <a:cs typeface="Poppins" panose="00000500000000000000" pitchFamily="2" charset="0"/>
              </a:rPr>
              <a:t>Les Word </a:t>
            </a:r>
            <a:r>
              <a:rPr lang="fr-FR" sz="1400" dirty="0" err="1">
                <a:solidFill>
                  <a:srgbClr val="303030"/>
                </a:solidFill>
                <a:latin typeface="Poppins" panose="00000500000000000000" pitchFamily="2" charset="0"/>
                <a:cs typeface="Poppins" panose="00000500000000000000" pitchFamily="2" charset="0"/>
              </a:rPr>
              <a:t>vectors</a:t>
            </a:r>
            <a:r>
              <a:rPr lang="fr-FR" sz="1400" dirty="0">
                <a:solidFill>
                  <a:srgbClr val="303030"/>
                </a:solidFill>
                <a:latin typeface="Poppins" panose="00000500000000000000" pitchFamily="2" charset="0"/>
                <a:cs typeface="Poppins" panose="00000500000000000000" pitchFamily="2" charset="0"/>
              </a:rPr>
              <a:t> ne sont que des vecteurs de création qui sont des représentations numériques distribuées des caractéristiques des mots, telles que le contexte des mots individuels. Le tout sans l’intervention de l’homme.</a:t>
            </a:r>
          </a:p>
          <a:p>
            <a:r>
              <a:rPr lang="fr-FR" sz="1400" dirty="0">
                <a:solidFill>
                  <a:srgbClr val="303030"/>
                </a:solidFill>
                <a:latin typeface="Poppins" panose="00000500000000000000" pitchFamily="2" charset="0"/>
                <a:cs typeface="Poppins" panose="00000500000000000000" pitchFamily="2" charset="0"/>
              </a:rPr>
              <a:t>Avec suffisamment de données, d'usages et de contextes, word2vec peut faire des suppositions très précises sur le sens d'un mot en se basant sur ses apparitions passées.</a:t>
            </a:r>
          </a:p>
          <a:p>
            <a:r>
              <a:rPr lang="fr-FR" sz="1400" dirty="0">
                <a:solidFill>
                  <a:srgbClr val="303030"/>
                </a:solidFill>
                <a:latin typeface="Poppins" panose="00000500000000000000" pitchFamily="2" charset="0"/>
                <a:cs typeface="Poppins" panose="00000500000000000000" pitchFamily="2" charset="0"/>
              </a:rPr>
              <a:t>Ces suppositions peuvent être utilisées pour établir l'association d'un mot avec d'autres mots (par exemple, « man" est à « boy" ce que « </a:t>
            </a:r>
            <a:r>
              <a:rPr lang="fr-FR" sz="1400" dirty="0" err="1">
                <a:solidFill>
                  <a:srgbClr val="303030"/>
                </a:solidFill>
                <a:latin typeface="Poppins" panose="00000500000000000000" pitchFamily="2" charset="0"/>
                <a:cs typeface="Poppins" panose="00000500000000000000" pitchFamily="2" charset="0"/>
              </a:rPr>
              <a:t>woman</a:t>
            </a:r>
            <a:r>
              <a:rPr lang="fr-FR" sz="1400" dirty="0">
                <a:solidFill>
                  <a:srgbClr val="303030"/>
                </a:solidFill>
                <a:latin typeface="Poppins" panose="00000500000000000000" pitchFamily="2" charset="0"/>
                <a:cs typeface="Poppins" panose="00000500000000000000" pitchFamily="2" charset="0"/>
              </a:rPr>
              <a:t>" est à « girl").</a:t>
            </a:r>
          </a:p>
          <a:p>
            <a:r>
              <a:rPr lang="fr-FR" sz="1400" dirty="0">
                <a:solidFill>
                  <a:srgbClr val="303030"/>
                </a:solidFill>
                <a:latin typeface="Poppins" panose="00000500000000000000" pitchFamily="2" charset="0"/>
                <a:cs typeface="Poppins" panose="00000500000000000000" pitchFamily="2" charset="0"/>
              </a:rPr>
              <a:t>Word2vec forme des mots par rapport à d'autres mots voisins dans le corpus d'entrée.</a:t>
            </a:r>
          </a:p>
          <a:p>
            <a:r>
              <a:rPr lang="fr-FR" sz="1400" dirty="0">
                <a:solidFill>
                  <a:srgbClr val="303030"/>
                </a:solidFill>
                <a:latin typeface="Poppins" panose="00000500000000000000" pitchFamily="2" charset="0"/>
                <a:cs typeface="Poppins" panose="00000500000000000000" pitchFamily="2" charset="0"/>
              </a:rPr>
              <a:t>Il procède de deux manières, soit en utilisant le contexte pour prédire un mot cible (une méthode connue sous le nom de sac de mots continu (</a:t>
            </a:r>
            <a:r>
              <a:rPr lang="fr-FR" sz="1400" dirty="0" err="1">
                <a:solidFill>
                  <a:srgbClr val="303030"/>
                </a:solidFill>
                <a:latin typeface="Poppins" panose="00000500000000000000" pitchFamily="2" charset="0"/>
                <a:cs typeface="Poppins" panose="00000500000000000000" pitchFamily="2" charset="0"/>
              </a:rPr>
              <a:t>continious</a:t>
            </a:r>
            <a:r>
              <a:rPr lang="fr-FR" sz="1400" dirty="0">
                <a:solidFill>
                  <a:srgbClr val="303030"/>
                </a:solidFill>
                <a:latin typeface="Poppins" panose="00000500000000000000" pitchFamily="2" charset="0"/>
                <a:cs typeface="Poppins" panose="00000500000000000000" pitchFamily="2" charset="0"/>
              </a:rPr>
              <a:t> bag of </a:t>
            </a:r>
            <a:r>
              <a:rPr lang="fr-FR" sz="1400" dirty="0" err="1">
                <a:solidFill>
                  <a:srgbClr val="303030"/>
                </a:solidFill>
                <a:latin typeface="Poppins" panose="00000500000000000000" pitchFamily="2" charset="0"/>
                <a:cs typeface="Poppins" panose="00000500000000000000" pitchFamily="2" charset="0"/>
              </a:rPr>
              <a:t>words</a:t>
            </a:r>
            <a:r>
              <a:rPr lang="fr-FR" sz="1400" dirty="0">
                <a:solidFill>
                  <a:srgbClr val="303030"/>
                </a:solidFill>
                <a:latin typeface="Poppins" panose="00000500000000000000" pitchFamily="2" charset="0"/>
                <a:cs typeface="Poppins" panose="00000500000000000000" pitchFamily="2" charset="0"/>
              </a:rPr>
              <a:t>) ou CBOW), soit en utilisant un mot pour prédire un contexte cible, ce que l'on appelle le skip-gramme.</a:t>
            </a:r>
          </a:p>
        </p:txBody>
      </p:sp>
    </p:spTree>
    <p:extLst>
      <p:ext uri="{BB962C8B-B14F-4D97-AF65-F5344CB8AC3E}">
        <p14:creationId xmlns:p14="http://schemas.microsoft.com/office/powerpoint/2010/main" val="3975868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D7CBAD-2165-04FD-2C56-76EA08E585C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B9F1A8-1F56-75C3-D4D5-297EEFBC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4A2511-201E-0519-AC53-FFF3559FD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A7FE87-6269-6C2E-9C3B-33FF146AC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3EBE2A-E28D-5057-5251-D29861565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720BBF0-52A0-ADBB-1B07-A7E050636545}"/>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pic>
        <p:nvPicPr>
          <p:cNvPr id="6" name="Espace réservé du contenu 5">
            <a:extLst>
              <a:ext uri="{FF2B5EF4-FFF2-40B4-BE49-F238E27FC236}">
                <a16:creationId xmlns:a16="http://schemas.microsoft.com/office/drawing/2014/main" id="{EBD06F7C-9A25-9FC9-9F62-1C218896295D}"/>
              </a:ext>
            </a:extLst>
          </p:cNvPr>
          <p:cNvPicPr>
            <a:picLocks noGrp="1" noChangeAspect="1"/>
          </p:cNvPicPr>
          <p:nvPr>
            <p:ph idx="1"/>
          </p:nvPr>
        </p:nvPicPr>
        <p:blipFill>
          <a:blip r:embed="rId2"/>
          <a:stretch>
            <a:fillRect/>
          </a:stretch>
        </p:blipFill>
        <p:spPr>
          <a:xfrm>
            <a:off x="2242430" y="3429000"/>
            <a:ext cx="6904318" cy="2491956"/>
          </a:xfrm>
        </p:spPr>
      </p:pic>
      <p:sp>
        <p:nvSpPr>
          <p:cNvPr id="8" name="ZoneTexte 7">
            <a:extLst>
              <a:ext uri="{FF2B5EF4-FFF2-40B4-BE49-F238E27FC236}">
                <a16:creationId xmlns:a16="http://schemas.microsoft.com/office/drawing/2014/main" id="{34B789A0-F817-7BAC-FBF8-A62B0B64CD4F}"/>
              </a:ext>
            </a:extLst>
          </p:cNvPr>
          <p:cNvSpPr txBox="1"/>
          <p:nvPr/>
        </p:nvSpPr>
        <p:spPr>
          <a:xfrm>
            <a:off x="472563" y="2114550"/>
            <a:ext cx="11367984" cy="646331"/>
          </a:xfrm>
          <a:prstGeom prst="rect">
            <a:avLst/>
          </a:prstGeom>
          <a:noFill/>
        </p:spPr>
        <p:txBody>
          <a:bodyPr wrap="square" rtlCol="0">
            <a:spAutoFit/>
          </a:bodyPr>
          <a:lstStyle/>
          <a:p>
            <a:r>
              <a:rPr lang="fr-FR" b="0" i="0" dirty="0">
                <a:solidFill>
                  <a:srgbClr val="271A38"/>
                </a:solidFill>
                <a:effectLst/>
                <a:latin typeface="Inter"/>
              </a:rPr>
              <a:t>Par exemple le résultat de </a:t>
            </a:r>
            <a:r>
              <a:rPr lang="fr-FR" b="0" i="0" dirty="0" err="1">
                <a:solidFill>
                  <a:srgbClr val="271A38"/>
                </a:solidFill>
                <a:effectLst/>
                <a:latin typeface="Inter"/>
              </a:rPr>
              <a:t>vec</a:t>
            </a:r>
            <a:r>
              <a:rPr lang="fr-FR" b="0" i="0" dirty="0">
                <a:solidFill>
                  <a:srgbClr val="271A38"/>
                </a:solidFill>
                <a:effectLst/>
                <a:latin typeface="Inter"/>
              </a:rPr>
              <a:t>(“Madrid”) - </a:t>
            </a:r>
            <a:r>
              <a:rPr lang="fr-FR" b="0" i="0" dirty="0" err="1">
                <a:solidFill>
                  <a:srgbClr val="271A38"/>
                </a:solidFill>
                <a:effectLst/>
                <a:latin typeface="Inter"/>
              </a:rPr>
              <a:t>vec</a:t>
            </a:r>
            <a:r>
              <a:rPr lang="fr-FR" b="0" i="0" dirty="0">
                <a:solidFill>
                  <a:srgbClr val="271A38"/>
                </a:solidFill>
                <a:effectLst/>
                <a:latin typeface="Inter"/>
              </a:rPr>
              <a:t>(“Spain”) + </a:t>
            </a:r>
            <a:r>
              <a:rPr lang="fr-FR" b="0" i="0" dirty="0" err="1">
                <a:solidFill>
                  <a:srgbClr val="271A38"/>
                </a:solidFill>
                <a:effectLst/>
                <a:latin typeface="Inter"/>
              </a:rPr>
              <a:t>vec</a:t>
            </a:r>
            <a:r>
              <a:rPr lang="fr-FR" b="0" i="0" dirty="0">
                <a:solidFill>
                  <a:srgbClr val="271A38"/>
                </a:solidFill>
                <a:effectLst/>
                <a:latin typeface="Inter"/>
              </a:rPr>
              <a:t>(“France”) donne une position dont le vecteur le plus proche est </a:t>
            </a:r>
            <a:r>
              <a:rPr lang="fr-FR" b="0" i="0" dirty="0" err="1">
                <a:solidFill>
                  <a:srgbClr val="271A38"/>
                </a:solidFill>
                <a:effectLst/>
                <a:latin typeface="Inter"/>
              </a:rPr>
              <a:t>vec</a:t>
            </a:r>
            <a:r>
              <a:rPr lang="fr-FR" b="0" i="0" dirty="0">
                <a:solidFill>
                  <a:srgbClr val="271A38"/>
                </a:solidFill>
                <a:effectLst/>
                <a:latin typeface="Inter"/>
              </a:rPr>
              <a:t>(“Paris”) !</a:t>
            </a:r>
            <a:endParaRPr lang="en-US" dirty="0"/>
          </a:p>
        </p:txBody>
      </p:sp>
    </p:spTree>
    <p:extLst>
      <p:ext uri="{BB962C8B-B14F-4D97-AF65-F5344CB8AC3E}">
        <p14:creationId xmlns:p14="http://schemas.microsoft.com/office/powerpoint/2010/main" val="374228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pic>
        <p:nvPicPr>
          <p:cNvPr id="7" name="Espace réservé du contenu 6">
            <a:extLst>
              <a:ext uri="{FF2B5EF4-FFF2-40B4-BE49-F238E27FC236}">
                <a16:creationId xmlns:a16="http://schemas.microsoft.com/office/drawing/2014/main" id="{A8F74671-096D-1E18-02D9-B39598738146}"/>
              </a:ext>
            </a:extLst>
          </p:cNvPr>
          <p:cNvPicPr>
            <a:picLocks noGrp="1" noChangeAspect="1"/>
          </p:cNvPicPr>
          <p:nvPr>
            <p:ph idx="1"/>
          </p:nvPr>
        </p:nvPicPr>
        <p:blipFill>
          <a:blip r:embed="rId2"/>
          <a:stretch>
            <a:fillRect/>
          </a:stretch>
        </p:blipFill>
        <p:spPr>
          <a:xfrm>
            <a:off x="2636757" y="1758861"/>
            <a:ext cx="6737088" cy="4240840"/>
          </a:xfrm>
        </p:spPr>
      </p:pic>
    </p:spTree>
    <p:extLst>
      <p:ext uri="{BB962C8B-B14F-4D97-AF65-F5344CB8AC3E}">
        <p14:creationId xmlns:p14="http://schemas.microsoft.com/office/powerpoint/2010/main" val="3422510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fontScale="90000"/>
          </a:bodyPr>
          <a:lstStyle/>
          <a:p>
            <a:r>
              <a:rPr lang="fr-FR" sz="4000" dirty="0">
                <a:solidFill>
                  <a:srgbClr val="FFFFFF"/>
                </a:solidFill>
              </a:rPr>
              <a:t>3. Analyse sémantique et analyse des sentiments</a:t>
            </a:r>
            <a:endParaRPr lang="en-US" sz="4000" dirty="0">
              <a:solidFill>
                <a:srgbClr val="FFFFFF"/>
              </a:solidFill>
            </a:endParaRPr>
          </a:p>
        </p:txBody>
      </p:sp>
      <p:sp>
        <p:nvSpPr>
          <p:cNvPr id="4" name="Espace réservé du contenu 3">
            <a:extLst>
              <a:ext uri="{FF2B5EF4-FFF2-40B4-BE49-F238E27FC236}">
                <a16:creationId xmlns:a16="http://schemas.microsoft.com/office/drawing/2014/main" id="{3B43E486-D797-B03D-04FF-4B21F3B334D5}"/>
              </a:ext>
            </a:extLst>
          </p:cNvPr>
          <p:cNvSpPr>
            <a:spLocks noGrp="1"/>
          </p:cNvSpPr>
          <p:nvPr>
            <p:ph idx="1"/>
          </p:nvPr>
        </p:nvSpPr>
        <p:spPr>
          <a:xfrm>
            <a:off x="472562" y="2824956"/>
            <a:ext cx="6600825" cy="4351338"/>
          </a:xfrm>
        </p:spPr>
        <p:txBody>
          <a:bodyPr>
            <a:normAutofit/>
          </a:bodyPr>
          <a:lstStyle/>
          <a:p>
            <a:r>
              <a:rPr lang="fr-FR" sz="1400" dirty="0"/>
              <a:t>Maintenant que nous avons chaque mot associé à un vecteur, nous pouvons calculer la similarité cosinus (cosinus </a:t>
            </a:r>
            <a:r>
              <a:rPr lang="fr-FR" sz="1400" dirty="0" err="1"/>
              <a:t>simarity</a:t>
            </a:r>
            <a:r>
              <a:rPr lang="fr-FR" sz="1400" dirty="0"/>
              <a:t>) pour mesurer à quel point chaque mot est similaire au vecteur de mots</a:t>
            </a:r>
          </a:p>
          <a:p>
            <a:r>
              <a:rPr lang="fr-FR" sz="1400" dirty="0"/>
              <a:t>Ce qui est intéressant est que nous pouvons faire des opérations arithmétiques sur nos vecteurs</a:t>
            </a:r>
            <a:endParaRPr lang="en-US" sz="1400" dirty="0"/>
          </a:p>
        </p:txBody>
      </p:sp>
      <p:pic>
        <p:nvPicPr>
          <p:cNvPr id="6" name="Image 5">
            <a:extLst>
              <a:ext uri="{FF2B5EF4-FFF2-40B4-BE49-F238E27FC236}">
                <a16:creationId xmlns:a16="http://schemas.microsoft.com/office/drawing/2014/main" id="{D8CA1FD3-DF15-0C64-C44C-B0F8A399C6D1}"/>
              </a:ext>
            </a:extLst>
          </p:cNvPr>
          <p:cNvPicPr>
            <a:picLocks noChangeAspect="1"/>
          </p:cNvPicPr>
          <p:nvPr/>
        </p:nvPicPr>
        <p:blipFill>
          <a:blip r:embed="rId2"/>
          <a:stretch>
            <a:fillRect/>
          </a:stretch>
        </p:blipFill>
        <p:spPr>
          <a:xfrm>
            <a:off x="7322650" y="2280976"/>
            <a:ext cx="3354875" cy="3871512"/>
          </a:xfrm>
          <a:prstGeom prst="rect">
            <a:avLst/>
          </a:prstGeom>
        </p:spPr>
      </p:pic>
      <p:pic>
        <p:nvPicPr>
          <p:cNvPr id="9" name="Image 8">
            <a:extLst>
              <a:ext uri="{FF2B5EF4-FFF2-40B4-BE49-F238E27FC236}">
                <a16:creationId xmlns:a16="http://schemas.microsoft.com/office/drawing/2014/main" id="{5545647E-7AE9-A710-07F8-B1A883C226F5}"/>
              </a:ext>
            </a:extLst>
          </p:cNvPr>
          <p:cNvPicPr>
            <a:picLocks noChangeAspect="1"/>
          </p:cNvPicPr>
          <p:nvPr/>
        </p:nvPicPr>
        <p:blipFill>
          <a:blip r:embed="rId3"/>
          <a:stretch>
            <a:fillRect/>
          </a:stretch>
        </p:blipFill>
        <p:spPr>
          <a:xfrm>
            <a:off x="2160170" y="4650075"/>
            <a:ext cx="2309060" cy="350550"/>
          </a:xfrm>
          <a:prstGeom prst="rect">
            <a:avLst/>
          </a:prstGeom>
        </p:spPr>
      </p:pic>
    </p:spTree>
    <p:extLst>
      <p:ext uri="{BB962C8B-B14F-4D97-AF65-F5344CB8AC3E}">
        <p14:creationId xmlns:p14="http://schemas.microsoft.com/office/powerpoint/2010/main" val="478835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4. DEEP LEARNING POUR NLP</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1400" dirty="0">
                <a:solidFill>
                  <a:srgbClr val="303030"/>
                </a:solidFill>
                <a:latin typeface="Poppins" panose="00000500000000000000" pitchFamily="2" charset="0"/>
                <a:cs typeface="Poppins" panose="00000500000000000000" pitchFamily="2" charset="0"/>
              </a:rPr>
              <a:t>Objectifs :</a:t>
            </a:r>
          </a:p>
          <a:p>
            <a:r>
              <a:rPr lang="fr-FR" sz="1400" dirty="0">
                <a:solidFill>
                  <a:srgbClr val="303030"/>
                </a:solidFill>
                <a:latin typeface="Poppins" panose="00000500000000000000" pitchFamily="2" charset="0"/>
                <a:cs typeface="Poppins" panose="00000500000000000000" pitchFamily="2" charset="0"/>
              </a:rPr>
              <a:t>Rappel sur les bases du </a:t>
            </a:r>
            <a:r>
              <a:rPr lang="fr-FR" sz="1400" dirty="0" err="1">
                <a:solidFill>
                  <a:srgbClr val="303030"/>
                </a:solidFill>
                <a:latin typeface="Poppins" panose="00000500000000000000" pitchFamily="2" charset="0"/>
                <a:cs typeface="Poppins" panose="00000500000000000000" pitchFamily="2" charset="0"/>
              </a:rPr>
              <a:t>deep</a:t>
            </a:r>
            <a:r>
              <a:rPr lang="fr-FR" sz="1400" dirty="0">
                <a:solidFill>
                  <a:srgbClr val="303030"/>
                </a:solidFill>
                <a:latin typeface="Poppins" panose="00000500000000000000" pitchFamily="2" charset="0"/>
                <a:cs typeface="Poppins" panose="00000500000000000000" pitchFamily="2" charset="0"/>
              </a:rPr>
              <a:t> </a:t>
            </a:r>
            <a:r>
              <a:rPr lang="fr-FR" sz="1400" dirty="0" err="1">
                <a:solidFill>
                  <a:srgbClr val="303030"/>
                </a:solidFill>
                <a:latin typeface="Poppins" panose="00000500000000000000" pitchFamily="2" charset="0"/>
                <a:cs typeface="Poppins" panose="00000500000000000000" pitchFamily="2" charset="0"/>
              </a:rPr>
              <a:t>learning</a:t>
            </a: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Comprendre les notions de base des RNN</a:t>
            </a:r>
          </a:p>
          <a:p>
            <a:r>
              <a:rPr lang="fr-FR" sz="1400" dirty="0">
                <a:solidFill>
                  <a:srgbClr val="303030"/>
                </a:solidFill>
                <a:latin typeface="Poppins" panose="00000500000000000000" pitchFamily="2" charset="0"/>
                <a:cs typeface="Poppins" panose="00000500000000000000" pitchFamily="2" charset="0"/>
              </a:rPr>
              <a:t>Comprendre les notions de base des LSTM</a:t>
            </a:r>
          </a:p>
          <a:p>
            <a:r>
              <a:rPr lang="fr-FR" sz="1400" dirty="0">
                <a:solidFill>
                  <a:srgbClr val="303030"/>
                </a:solidFill>
                <a:latin typeface="Poppins" panose="00000500000000000000" pitchFamily="2" charset="0"/>
                <a:cs typeface="Poppins" panose="00000500000000000000" pitchFamily="2" charset="0"/>
              </a:rPr>
              <a:t>Utiliser les LSTM pour générer des textes à partir d’un corpus</a:t>
            </a:r>
          </a:p>
          <a:p>
            <a:r>
              <a:rPr lang="fr-FR" sz="1400" dirty="0">
                <a:solidFill>
                  <a:srgbClr val="303030"/>
                </a:solidFill>
                <a:latin typeface="Poppins" panose="00000500000000000000" pitchFamily="2" charset="0"/>
                <a:cs typeface="Poppins" panose="00000500000000000000" pitchFamily="2" charset="0"/>
              </a:rPr>
              <a:t>Créer un QA chat bot</a:t>
            </a:r>
          </a:p>
        </p:txBody>
      </p:sp>
    </p:spTree>
    <p:extLst>
      <p:ext uri="{BB962C8B-B14F-4D97-AF65-F5344CB8AC3E}">
        <p14:creationId xmlns:p14="http://schemas.microsoft.com/office/powerpoint/2010/main" val="2366295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 aux perceptrons</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5956813"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Avant d’aller plus loin sur les réseaux de neurones, nous avons d’abord besoin de comprendre les composants individuels des réseaux de neurones tels que les neurones.</a:t>
            </a:r>
          </a:p>
          <a:p>
            <a:r>
              <a:rPr lang="fr-FR" sz="1400" dirty="0">
                <a:solidFill>
                  <a:srgbClr val="303030"/>
                </a:solidFill>
                <a:latin typeface="Poppins" panose="00000500000000000000" pitchFamily="2" charset="0"/>
                <a:cs typeface="Poppins" panose="00000500000000000000" pitchFamily="2" charset="0"/>
              </a:rPr>
              <a:t>Les réseaux de neurones artificiels (ANN) ont une base avec la biologie.</a:t>
            </a:r>
          </a:p>
        </p:txBody>
      </p:sp>
      <p:pic>
        <p:nvPicPr>
          <p:cNvPr id="5" name="Image 4">
            <a:extLst>
              <a:ext uri="{FF2B5EF4-FFF2-40B4-BE49-F238E27FC236}">
                <a16:creationId xmlns:a16="http://schemas.microsoft.com/office/drawing/2014/main" id="{C9816957-7818-4A13-8D88-CD992EEED7F2}"/>
              </a:ext>
            </a:extLst>
          </p:cNvPr>
          <p:cNvPicPr>
            <a:picLocks noChangeAspect="1"/>
          </p:cNvPicPr>
          <p:nvPr/>
        </p:nvPicPr>
        <p:blipFill>
          <a:blip r:embed="rId2"/>
          <a:stretch>
            <a:fillRect/>
          </a:stretch>
        </p:blipFill>
        <p:spPr>
          <a:xfrm>
            <a:off x="6973892" y="2013516"/>
            <a:ext cx="4422134" cy="3677353"/>
          </a:xfrm>
          <a:prstGeom prst="rect">
            <a:avLst/>
          </a:prstGeom>
        </p:spPr>
      </p:pic>
      <p:pic>
        <p:nvPicPr>
          <p:cNvPr id="11" name="Image 10">
            <a:extLst>
              <a:ext uri="{FF2B5EF4-FFF2-40B4-BE49-F238E27FC236}">
                <a16:creationId xmlns:a16="http://schemas.microsoft.com/office/drawing/2014/main" id="{1D61E871-2CC1-87F7-7A05-93F245DC5F79}"/>
              </a:ext>
            </a:extLst>
          </p:cNvPr>
          <p:cNvPicPr>
            <a:picLocks noChangeAspect="1"/>
          </p:cNvPicPr>
          <p:nvPr/>
        </p:nvPicPr>
        <p:blipFill>
          <a:blip r:embed="rId3"/>
          <a:stretch>
            <a:fillRect/>
          </a:stretch>
        </p:blipFill>
        <p:spPr>
          <a:xfrm>
            <a:off x="661574" y="3429000"/>
            <a:ext cx="5509737" cy="2537680"/>
          </a:xfrm>
          <a:prstGeom prst="rect">
            <a:avLst/>
          </a:prstGeom>
        </p:spPr>
      </p:pic>
    </p:spTree>
    <p:extLst>
      <p:ext uri="{BB962C8B-B14F-4D97-AF65-F5344CB8AC3E}">
        <p14:creationId xmlns:p14="http://schemas.microsoft.com/office/powerpoint/2010/main" val="3003090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4. Réseau à perceptrons multiples</a:t>
            </a:r>
            <a:endParaRPr lang="en-US" sz="4000" dirty="0">
              <a:solidFill>
                <a:srgbClr val="FFFFFF"/>
              </a:solidFill>
            </a:endParaRPr>
          </a:p>
        </p:txBody>
      </p:sp>
      <p:sp>
        <p:nvSpPr>
          <p:cNvPr id="4" name="Rectangle 1">
            <a:extLst>
              <a:ext uri="{FF2B5EF4-FFF2-40B4-BE49-F238E27FC236}">
                <a16:creationId xmlns:a16="http://schemas.microsoft.com/office/drawing/2014/main" id="{39A3E05D-AE6B-6A84-9A8E-EBB7157530F9}"/>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a:extLst>
              <a:ext uri="{FF2B5EF4-FFF2-40B4-BE49-F238E27FC236}">
                <a16:creationId xmlns:a16="http://schemas.microsoft.com/office/drawing/2014/main" id="{FF05731E-8AC4-55CA-5458-49346B9B86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0092" y="2304831"/>
            <a:ext cx="4941212" cy="382380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1A3D3B5D-DC95-ED7D-121D-88BCF9366A9E}"/>
              </a:ext>
            </a:extLst>
          </p:cNvPr>
          <p:cNvSpPr txBox="1"/>
          <p:nvPr/>
        </p:nvSpPr>
        <p:spPr>
          <a:xfrm>
            <a:off x="120199" y="2647070"/>
            <a:ext cx="6069695" cy="3139321"/>
          </a:xfrm>
          <a:prstGeom prst="rect">
            <a:avLst/>
          </a:prstGeom>
          <a:noFill/>
        </p:spPr>
        <p:txBody>
          <a:bodyPr wrap="square" rtlCol="0">
            <a:spAutoFit/>
          </a:bodyPr>
          <a:lstStyle/>
          <a:p>
            <a:pPr marL="285750" indent="-285750">
              <a:buFont typeface="Arial" panose="020B0604020202020204" pitchFamily="34" charset="0"/>
              <a:buChar char="•"/>
            </a:pPr>
            <a:r>
              <a:rPr lang="fr-FR" dirty="0"/>
              <a:t>Couche d’entrée : valeurs réelles des données</a:t>
            </a:r>
          </a:p>
          <a:p>
            <a:pPr marL="285750" indent="-285750">
              <a:buFont typeface="Arial" panose="020B0604020202020204" pitchFamily="34" charset="0"/>
              <a:buChar char="•"/>
            </a:pPr>
            <a:r>
              <a:rPr lang="fr-FR" dirty="0"/>
              <a:t>Couche cachée : </a:t>
            </a:r>
          </a:p>
          <a:p>
            <a:pPr marL="742950" lvl="1" indent="-285750">
              <a:buFont typeface="Arial" panose="020B0604020202020204" pitchFamily="34" charset="0"/>
              <a:buChar char="•"/>
            </a:pPr>
            <a:r>
              <a:rPr lang="fr-FR" dirty="0"/>
              <a:t>couches entre les entrées et sorties du réseau</a:t>
            </a:r>
          </a:p>
          <a:p>
            <a:pPr marL="742950" lvl="1" indent="-285750">
              <a:buFont typeface="Arial" panose="020B0604020202020204" pitchFamily="34" charset="0"/>
              <a:buChar char="•"/>
            </a:pPr>
            <a:r>
              <a:rPr lang="fr-FR" dirty="0"/>
              <a:t>3 ou plusieurs couches = réseau profond</a:t>
            </a:r>
            <a:endParaRPr lang="en-US" dirty="0"/>
          </a:p>
          <a:p>
            <a:pPr marL="285750" indent="-285750">
              <a:buFont typeface="Arial" panose="020B0604020202020204" pitchFamily="34" charset="0"/>
              <a:buChar char="•"/>
            </a:pPr>
            <a:r>
              <a:rPr lang="en-US" dirty="0"/>
              <a:t>Couche de sortie :</a:t>
            </a:r>
          </a:p>
          <a:p>
            <a:pPr marL="742950" lvl="1" indent="-285750">
              <a:buFont typeface="Arial" panose="020B0604020202020204" pitchFamily="34" charset="0"/>
              <a:buChar char="•"/>
            </a:pPr>
            <a:r>
              <a:rPr lang="en-US" dirty="0"/>
              <a:t>Estimation finale de la sortie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lvl="1"/>
            <a:r>
              <a:rPr lang="en-US" dirty="0"/>
              <a:t>NB : </a:t>
            </a:r>
            <a:r>
              <a:rPr lang="fr-FR" dirty="0"/>
              <a:t>au fur et à mesure que l'on avance dans les couches, le niveau d'abstraction augmente</a:t>
            </a:r>
            <a:endParaRPr lang="en-US" dirty="0"/>
          </a:p>
        </p:txBody>
      </p:sp>
    </p:spTree>
    <p:extLst>
      <p:ext uri="{BB962C8B-B14F-4D97-AF65-F5344CB8AC3E}">
        <p14:creationId xmlns:p14="http://schemas.microsoft.com/office/powerpoint/2010/main" val="240112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98614" cy="4579221"/>
          </a:xfrm>
        </p:spPr>
        <p:txBody>
          <a:bodyPr>
            <a:normAutofit/>
          </a:bodyPr>
          <a:lstStyle/>
          <a:p>
            <a:pPr marL="0" indent="0">
              <a:buNone/>
            </a:pPr>
            <a:r>
              <a:rPr lang="fr-FR" sz="2000" b="1" i="0" dirty="0">
                <a:solidFill>
                  <a:srgbClr val="303030"/>
                </a:solidFill>
                <a:effectLst/>
                <a:latin typeface="Poppins" panose="00000500000000000000" pitchFamily="2" charset="0"/>
              </a:rPr>
              <a:t>TALN : Classification des textes</a:t>
            </a:r>
          </a:p>
          <a:p>
            <a:pPr marL="0" indent="0">
              <a:buNone/>
            </a:pPr>
            <a:endParaRPr lang="fr-FR" sz="1400" dirty="0">
              <a:solidFill>
                <a:srgbClr val="303030"/>
              </a:solidFill>
              <a:latin typeface="Poppins" panose="00000500000000000000" pitchFamily="2" charset="0"/>
            </a:endParaRPr>
          </a:p>
        </p:txBody>
      </p:sp>
      <p:pic>
        <p:nvPicPr>
          <p:cNvPr id="6" name="Image 5">
            <a:extLst>
              <a:ext uri="{FF2B5EF4-FFF2-40B4-BE49-F238E27FC236}">
                <a16:creationId xmlns:a16="http://schemas.microsoft.com/office/drawing/2014/main" id="{3AFD515C-19B7-D827-795D-0FF2F90B0579}"/>
              </a:ext>
            </a:extLst>
          </p:cNvPr>
          <p:cNvPicPr>
            <a:picLocks noChangeAspect="1"/>
          </p:cNvPicPr>
          <p:nvPr/>
        </p:nvPicPr>
        <p:blipFill>
          <a:blip r:embed="rId2"/>
          <a:stretch>
            <a:fillRect/>
          </a:stretch>
        </p:blipFill>
        <p:spPr>
          <a:xfrm>
            <a:off x="4905681" y="1796268"/>
            <a:ext cx="6619569" cy="4537108"/>
          </a:xfrm>
          <a:prstGeom prst="rect">
            <a:avLst/>
          </a:prstGeom>
        </p:spPr>
      </p:pic>
    </p:spTree>
    <p:extLst>
      <p:ext uri="{BB962C8B-B14F-4D97-AF65-F5344CB8AC3E}">
        <p14:creationId xmlns:p14="http://schemas.microsoft.com/office/powerpoint/2010/main" val="416668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Fonction d’activation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3" y="1754155"/>
            <a:ext cx="4880488"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Précédemment, notre fonction d’activation était juste une fonction qui donne 0 ou 1 en sortie.</a:t>
            </a:r>
          </a:p>
          <a:p>
            <a:r>
              <a:rPr lang="fr-FR" sz="1400" dirty="0">
                <a:solidFill>
                  <a:srgbClr val="303030"/>
                </a:solidFill>
                <a:latin typeface="Poppins" panose="00000500000000000000" pitchFamily="2" charset="0"/>
                <a:cs typeface="Poppins" panose="00000500000000000000" pitchFamily="2" charset="0"/>
              </a:rPr>
              <a:t>L’</a:t>
            </a:r>
            <a:r>
              <a:rPr lang="fr-FR" sz="1400" dirty="0" err="1">
                <a:solidFill>
                  <a:srgbClr val="303030"/>
                </a:solidFill>
                <a:latin typeface="Poppins" panose="00000500000000000000" pitchFamily="2" charset="0"/>
                <a:cs typeface="Poppins" panose="00000500000000000000" pitchFamily="2" charset="0"/>
              </a:rPr>
              <a:t>inconveniant</a:t>
            </a:r>
            <a:r>
              <a:rPr lang="fr-FR" sz="1400" dirty="0">
                <a:solidFill>
                  <a:srgbClr val="303030"/>
                </a:solidFill>
                <a:latin typeface="Poppins" panose="00000500000000000000" pitchFamily="2" charset="0"/>
                <a:cs typeface="Poppins" panose="00000500000000000000" pitchFamily="2" charset="0"/>
              </a:rPr>
              <a:t> de cette fonction est que les petits changements ne sont pas pris en compte</a:t>
            </a:r>
          </a:p>
          <a:p>
            <a:endParaRPr lang="fr-FR" sz="1400" dirty="0">
              <a:solidFill>
                <a:srgbClr val="303030"/>
              </a:solidFill>
              <a:latin typeface="Poppins" panose="00000500000000000000" pitchFamily="2" charset="0"/>
              <a:cs typeface="Poppins" panose="00000500000000000000" pitchFamily="2" charset="0"/>
            </a:endParaRPr>
          </a:p>
          <a:p>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Le fait de changer de fonction d’activation peut être bénéfique en fonction du problème qu’on souhaite résoudre.</a:t>
            </a:r>
          </a:p>
        </p:txBody>
      </p:sp>
      <p:pic>
        <p:nvPicPr>
          <p:cNvPr id="6" name="Image 5">
            <a:extLst>
              <a:ext uri="{FF2B5EF4-FFF2-40B4-BE49-F238E27FC236}">
                <a16:creationId xmlns:a16="http://schemas.microsoft.com/office/drawing/2014/main" id="{13F63C71-C065-6B0F-E053-5BE853733E69}"/>
              </a:ext>
            </a:extLst>
          </p:cNvPr>
          <p:cNvPicPr>
            <a:picLocks noChangeAspect="1"/>
          </p:cNvPicPr>
          <p:nvPr/>
        </p:nvPicPr>
        <p:blipFill>
          <a:blip r:embed="rId2"/>
          <a:stretch>
            <a:fillRect/>
          </a:stretch>
        </p:blipFill>
        <p:spPr>
          <a:xfrm>
            <a:off x="5353051" y="1872947"/>
            <a:ext cx="1844200" cy="1386960"/>
          </a:xfrm>
          <a:prstGeom prst="rect">
            <a:avLst/>
          </a:prstGeom>
        </p:spPr>
      </p:pic>
      <p:pic>
        <p:nvPicPr>
          <p:cNvPr id="8" name="Image 7">
            <a:extLst>
              <a:ext uri="{FF2B5EF4-FFF2-40B4-BE49-F238E27FC236}">
                <a16:creationId xmlns:a16="http://schemas.microsoft.com/office/drawing/2014/main" id="{C2F06BC5-53E0-90B5-6E9D-3B41E3087AF2}"/>
              </a:ext>
            </a:extLst>
          </p:cNvPr>
          <p:cNvPicPr>
            <a:picLocks noChangeAspect="1"/>
          </p:cNvPicPr>
          <p:nvPr/>
        </p:nvPicPr>
        <p:blipFill>
          <a:blip r:embed="rId3"/>
          <a:stretch>
            <a:fillRect/>
          </a:stretch>
        </p:blipFill>
        <p:spPr>
          <a:xfrm>
            <a:off x="5466296" y="3442266"/>
            <a:ext cx="6309907" cy="3215919"/>
          </a:xfrm>
          <a:prstGeom prst="rect">
            <a:avLst/>
          </a:prstGeom>
        </p:spPr>
      </p:pic>
    </p:spTree>
    <p:extLst>
      <p:ext uri="{BB962C8B-B14F-4D97-AF65-F5344CB8AC3E}">
        <p14:creationId xmlns:p14="http://schemas.microsoft.com/office/powerpoint/2010/main" val="120928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RNN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11405307" cy="4579221"/>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Dans cette partie, nous allons aborder la théorie derrière les réseaux de neurones récurrents.</a:t>
            </a:r>
          </a:p>
          <a:p>
            <a:r>
              <a:rPr lang="fr-FR" sz="1400" dirty="0">
                <a:solidFill>
                  <a:srgbClr val="303030"/>
                </a:solidFill>
                <a:latin typeface="Poppins" panose="00000500000000000000" pitchFamily="2" charset="0"/>
                <a:cs typeface="Poppins" panose="00000500000000000000" pitchFamily="2" charset="0"/>
              </a:rPr>
              <a:t>Ces réseaux sont faits pour travailler sur des données de séquences :</a:t>
            </a:r>
          </a:p>
          <a:p>
            <a:pPr lvl="1"/>
            <a:r>
              <a:rPr lang="fr-FR" sz="1000" dirty="0">
                <a:solidFill>
                  <a:srgbClr val="303030"/>
                </a:solidFill>
                <a:latin typeface="Poppins" panose="00000500000000000000" pitchFamily="2" charset="0"/>
                <a:cs typeface="Poppins" panose="00000500000000000000" pitchFamily="2" charset="0"/>
              </a:rPr>
              <a:t>Time </a:t>
            </a:r>
            <a:r>
              <a:rPr lang="fr-FR" sz="1000" dirty="0" err="1">
                <a:solidFill>
                  <a:srgbClr val="303030"/>
                </a:solidFill>
                <a:latin typeface="Poppins" panose="00000500000000000000" pitchFamily="2" charset="0"/>
                <a:cs typeface="Poppins" panose="00000500000000000000" pitchFamily="2" charset="0"/>
              </a:rPr>
              <a:t>series</a:t>
            </a:r>
            <a:r>
              <a:rPr lang="fr-FR" sz="1000" dirty="0">
                <a:solidFill>
                  <a:srgbClr val="303030"/>
                </a:solidFill>
                <a:latin typeface="Poppins" panose="00000500000000000000" pitchFamily="2" charset="0"/>
                <a:cs typeface="Poppins" panose="00000500000000000000" pitchFamily="2" charset="0"/>
              </a:rPr>
              <a:t> data </a:t>
            </a:r>
          </a:p>
          <a:p>
            <a:pPr lvl="1"/>
            <a:r>
              <a:rPr lang="fr-FR" sz="1000" dirty="0">
                <a:solidFill>
                  <a:srgbClr val="303030"/>
                </a:solidFill>
                <a:latin typeface="Poppins" panose="00000500000000000000" pitchFamily="2" charset="0"/>
                <a:cs typeface="Poppins" panose="00000500000000000000" pitchFamily="2" charset="0"/>
              </a:rPr>
              <a:t>Les phrases</a:t>
            </a:r>
          </a:p>
          <a:p>
            <a:pPr lvl="1"/>
            <a:r>
              <a:rPr lang="fr-FR" sz="1000" dirty="0">
                <a:solidFill>
                  <a:srgbClr val="303030"/>
                </a:solidFill>
                <a:latin typeface="Poppins" panose="00000500000000000000" pitchFamily="2" charset="0"/>
                <a:cs typeface="Poppins" panose="00000500000000000000" pitchFamily="2" charset="0"/>
              </a:rPr>
              <a:t>Audio</a:t>
            </a:r>
          </a:p>
          <a:p>
            <a:pPr lvl="1"/>
            <a:r>
              <a:rPr lang="fr-FR" sz="1000" dirty="0">
                <a:solidFill>
                  <a:srgbClr val="303030"/>
                </a:solidFill>
                <a:latin typeface="Poppins" panose="00000500000000000000" pitchFamily="2" charset="0"/>
                <a:cs typeface="Poppins" panose="00000500000000000000" pitchFamily="2" charset="0"/>
              </a:rPr>
              <a:t>Trajectoires des voitures</a:t>
            </a:r>
          </a:p>
          <a:p>
            <a:pPr lvl="1"/>
            <a:r>
              <a:rPr lang="fr-FR" sz="1000" dirty="0">
                <a:solidFill>
                  <a:srgbClr val="303030"/>
                </a:solidFill>
                <a:latin typeface="Poppins" panose="00000500000000000000" pitchFamily="2" charset="0"/>
                <a:cs typeface="Poppins" panose="00000500000000000000" pitchFamily="2" charset="0"/>
              </a:rPr>
              <a:t>Musique</a:t>
            </a:r>
          </a:p>
          <a:p>
            <a:r>
              <a:rPr lang="fr-FR" sz="1400" dirty="0">
                <a:solidFill>
                  <a:srgbClr val="303030"/>
                </a:solidFill>
                <a:latin typeface="Poppins" panose="00000500000000000000" pitchFamily="2" charset="0"/>
                <a:cs typeface="Poppins" panose="00000500000000000000" pitchFamily="2" charset="0"/>
              </a:rPr>
              <a:t>On peut imaginer une séquence comme un vecteur d’information où …</a:t>
            </a:r>
          </a:p>
          <a:p>
            <a:pPr lvl="1"/>
            <a:r>
              <a:rPr lang="fr-FR" sz="1000" dirty="0">
                <a:solidFill>
                  <a:srgbClr val="303030"/>
                </a:solidFill>
                <a:latin typeface="Poppins" panose="00000500000000000000" pitchFamily="2" charset="0"/>
                <a:cs typeface="Poppins" panose="00000500000000000000" pitchFamily="2" charset="0"/>
              </a:rPr>
              <a:t>[1, 2, 3, 4, 5, 6]</a:t>
            </a:r>
          </a:p>
          <a:p>
            <a:pPr lvl="1"/>
            <a:r>
              <a:rPr lang="fr-FR" sz="1000" dirty="0">
                <a:solidFill>
                  <a:srgbClr val="303030"/>
                </a:solidFill>
                <a:latin typeface="Poppins" panose="00000500000000000000" pitchFamily="2" charset="0"/>
                <a:cs typeface="Poppins" panose="00000500000000000000" pitchFamily="2" charset="0"/>
              </a:rPr>
              <a:t>seriez-vous en mesure de prédire une séquence similaire décalée d'un pas de temps dans le futur ?</a:t>
            </a:r>
          </a:p>
          <a:p>
            <a:pPr lvl="1"/>
            <a:r>
              <a:rPr lang="fr-FR" sz="1000" dirty="0">
                <a:solidFill>
                  <a:srgbClr val="303030"/>
                </a:solidFill>
                <a:latin typeface="Poppins" panose="00000500000000000000" pitchFamily="2" charset="0"/>
                <a:cs typeface="Poppins" panose="00000500000000000000" pitchFamily="2" charset="0"/>
              </a:rPr>
              <a:t>[2, 3, 4, 5, 6, 7]</a:t>
            </a:r>
            <a:endParaRPr lang="fr-FR" sz="600" dirty="0">
              <a:solidFill>
                <a:srgbClr val="303030"/>
              </a:solidFill>
              <a:latin typeface="Poppins" panose="00000500000000000000" pitchFamily="2" charset="0"/>
              <a:cs typeface="Poppins" panose="00000500000000000000" pitchFamily="2" charset="0"/>
            </a:endParaRPr>
          </a:p>
          <a:p>
            <a:endParaRPr lang="fr-FR" sz="1400" dirty="0">
              <a:solidFill>
                <a:srgbClr val="30303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81008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Recurrent</a:t>
            </a:r>
            <a:r>
              <a:rPr lang="fr-FR" sz="4000" dirty="0">
                <a:solidFill>
                  <a:srgbClr val="FFFFFF"/>
                </a:solidFill>
              </a:rPr>
              <a:t> </a:t>
            </a:r>
            <a:r>
              <a:rPr lang="fr-FR" sz="4000" dirty="0" err="1">
                <a:solidFill>
                  <a:srgbClr val="FFFFFF"/>
                </a:solidFill>
              </a:rPr>
              <a:t>Neuron</a:t>
            </a:r>
            <a:r>
              <a:rPr lang="fr-FR" sz="4000" dirty="0">
                <a:solidFill>
                  <a:srgbClr val="FFFFFF"/>
                </a:solidFill>
              </a:rPr>
              <a:t> (Neurone Récurrent)</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1" y="5228207"/>
            <a:ext cx="10313627" cy="1303221"/>
          </a:xfrm>
        </p:spPr>
        <p:txBody>
          <a:bodyPr>
            <a:normAutofit fontScale="92500" lnSpcReduction="10000"/>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Renvoie la sortie sur l’entrée</a:t>
            </a:r>
          </a:p>
          <a:p>
            <a:r>
              <a:rPr lang="fr-FR" sz="1400" dirty="0">
                <a:solidFill>
                  <a:srgbClr val="303030"/>
                </a:solidFill>
                <a:latin typeface="Poppins" panose="00000500000000000000" pitchFamily="2" charset="0"/>
                <a:cs typeface="Poppins" panose="00000500000000000000" pitchFamily="2" charset="0"/>
              </a:rPr>
              <a:t>les cellules qui sont fonction des entrées des pas de temps précédents sont également appelées cellules de mémoire </a:t>
            </a:r>
          </a:p>
          <a:p>
            <a:r>
              <a:rPr lang="fr-FR" sz="1400" dirty="0">
                <a:solidFill>
                  <a:srgbClr val="303030"/>
                </a:solidFill>
                <a:latin typeface="Poppins" panose="00000500000000000000" pitchFamily="2" charset="0"/>
                <a:cs typeface="Poppins" panose="00000500000000000000" pitchFamily="2" charset="0"/>
              </a:rPr>
              <a:t>Les RNN sont également flexibles au niveau de leurs entrées et sorties, tant pour les séquences que pour les valeurs d'un seul vecteur.</a:t>
            </a:r>
          </a:p>
          <a:p>
            <a:endParaRPr lang="fr-FR" sz="1400" dirty="0">
              <a:solidFill>
                <a:srgbClr val="303030"/>
              </a:solidFill>
              <a:latin typeface="Poppins" panose="00000500000000000000" pitchFamily="2" charset="0"/>
              <a:cs typeface="Poppins" panose="00000500000000000000" pitchFamily="2" charset="0"/>
            </a:endParaRPr>
          </a:p>
        </p:txBody>
      </p:sp>
      <p:pic>
        <p:nvPicPr>
          <p:cNvPr id="9" name="Image 8">
            <a:extLst>
              <a:ext uri="{FF2B5EF4-FFF2-40B4-BE49-F238E27FC236}">
                <a16:creationId xmlns:a16="http://schemas.microsoft.com/office/drawing/2014/main" id="{4D2E0814-372E-D8F5-4D93-A4FE96C7DE11}"/>
              </a:ext>
            </a:extLst>
          </p:cNvPr>
          <p:cNvPicPr>
            <a:picLocks noChangeAspect="1"/>
          </p:cNvPicPr>
          <p:nvPr/>
        </p:nvPicPr>
        <p:blipFill>
          <a:blip r:embed="rId2"/>
          <a:stretch>
            <a:fillRect/>
          </a:stretch>
        </p:blipFill>
        <p:spPr>
          <a:xfrm>
            <a:off x="1960670" y="1846723"/>
            <a:ext cx="7067806" cy="3164553"/>
          </a:xfrm>
          <a:prstGeom prst="rect">
            <a:avLst/>
          </a:prstGeom>
        </p:spPr>
      </p:pic>
    </p:spTree>
    <p:extLst>
      <p:ext uri="{BB962C8B-B14F-4D97-AF65-F5344CB8AC3E}">
        <p14:creationId xmlns:p14="http://schemas.microsoft.com/office/powerpoint/2010/main" val="3626783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Recurrent</a:t>
            </a:r>
            <a:r>
              <a:rPr lang="fr-FR" sz="4000" dirty="0">
                <a:solidFill>
                  <a:srgbClr val="FFFFFF"/>
                </a:solidFill>
              </a:rPr>
              <a:t> </a:t>
            </a:r>
            <a:r>
              <a:rPr lang="fr-FR" sz="4000" dirty="0" err="1">
                <a:solidFill>
                  <a:srgbClr val="FFFFFF"/>
                </a:solidFill>
              </a:rPr>
              <a:t>Neuron</a:t>
            </a:r>
            <a:r>
              <a:rPr lang="fr-FR" sz="4000" dirty="0">
                <a:solidFill>
                  <a:srgbClr val="FFFFFF"/>
                </a:solidFill>
              </a:rPr>
              <a:t> (Neurone Récurrent)</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1" y="1752851"/>
            <a:ext cx="11109839" cy="4778577"/>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Renvoie la sortie sur l’entrée</a:t>
            </a:r>
          </a:p>
          <a:p>
            <a:r>
              <a:rPr lang="fr-FR" sz="1400" dirty="0">
                <a:solidFill>
                  <a:srgbClr val="303030"/>
                </a:solidFill>
                <a:latin typeface="Poppins" panose="00000500000000000000" pitchFamily="2" charset="0"/>
                <a:cs typeface="Poppins" panose="00000500000000000000" pitchFamily="2" charset="0"/>
              </a:rPr>
              <a:t>les cellules qui sont fonction des entrées des pas de temps précédents sont également appelées cellules de mémoire </a:t>
            </a:r>
          </a:p>
          <a:p>
            <a:r>
              <a:rPr lang="fr-FR" sz="1400" dirty="0">
                <a:solidFill>
                  <a:srgbClr val="303030"/>
                </a:solidFill>
                <a:latin typeface="Poppins" panose="00000500000000000000" pitchFamily="2" charset="0"/>
                <a:cs typeface="Poppins" panose="00000500000000000000" pitchFamily="2" charset="0"/>
              </a:rPr>
              <a:t>Les RNN sont également flexibles au niveau de leurs entrées et sorties, tant pour les séquences que pour les valeurs d'un seul vecteur.</a:t>
            </a:r>
          </a:p>
          <a:p>
            <a:endParaRPr lang="fr-FR" sz="1400" dirty="0">
              <a:solidFill>
                <a:srgbClr val="303030"/>
              </a:solidFill>
              <a:latin typeface="Poppins" panose="00000500000000000000" pitchFamily="2" charset="0"/>
              <a:cs typeface="Poppins" panose="00000500000000000000" pitchFamily="2" charset="0"/>
            </a:endParaRPr>
          </a:p>
        </p:txBody>
      </p:sp>
      <p:pic>
        <p:nvPicPr>
          <p:cNvPr id="5" name="Image 4">
            <a:extLst>
              <a:ext uri="{FF2B5EF4-FFF2-40B4-BE49-F238E27FC236}">
                <a16:creationId xmlns:a16="http://schemas.microsoft.com/office/drawing/2014/main" id="{FB06B9AF-3902-4A7E-B200-3CF722EFD737}"/>
              </a:ext>
            </a:extLst>
          </p:cNvPr>
          <p:cNvPicPr>
            <a:picLocks noChangeAspect="1"/>
          </p:cNvPicPr>
          <p:nvPr/>
        </p:nvPicPr>
        <p:blipFill>
          <a:blip r:embed="rId2"/>
          <a:stretch>
            <a:fillRect/>
          </a:stretch>
        </p:blipFill>
        <p:spPr>
          <a:xfrm>
            <a:off x="2521403" y="3510488"/>
            <a:ext cx="6828465" cy="2909951"/>
          </a:xfrm>
          <a:prstGeom prst="rect">
            <a:avLst/>
          </a:prstGeom>
        </p:spPr>
      </p:pic>
    </p:spTree>
    <p:extLst>
      <p:ext uri="{BB962C8B-B14F-4D97-AF65-F5344CB8AC3E}">
        <p14:creationId xmlns:p14="http://schemas.microsoft.com/office/powerpoint/2010/main" val="332801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LSTM (Long Short-</a:t>
            </a:r>
            <a:r>
              <a:rPr lang="fr-FR" sz="4000" dirty="0" err="1">
                <a:solidFill>
                  <a:srgbClr val="FFFFFF"/>
                </a:solidFill>
              </a:rPr>
              <a:t>Term</a:t>
            </a:r>
            <a:r>
              <a:rPr lang="fr-FR" sz="4000" dirty="0">
                <a:solidFill>
                  <a:srgbClr val="FFFFFF"/>
                </a:solidFill>
              </a:rPr>
              <a:t> Memory)</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1" y="1752851"/>
            <a:ext cx="10948108" cy="4778577"/>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r>
              <a:rPr lang="fr-FR" sz="1400" dirty="0">
                <a:solidFill>
                  <a:srgbClr val="303030"/>
                </a:solidFill>
                <a:latin typeface="Poppins" panose="00000500000000000000" pitchFamily="2" charset="0"/>
                <a:cs typeface="Poppins" panose="00000500000000000000" pitchFamily="2" charset="0"/>
              </a:rPr>
              <a:t>Un problème auquel les RNN sont confrontés est qu'au bout d'un certain temps, le réseau commence à "oublier" les premières entrées, car des informations sont perdues à chaque étape du RNN.</a:t>
            </a:r>
          </a:p>
          <a:p>
            <a:r>
              <a:rPr lang="fr-FR" sz="1400" dirty="0">
                <a:solidFill>
                  <a:srgbClr val="303030"/>
                </a:solidFill>
                <a:latin typeface="Poppins" panose="00000500000000000000" pitchFamily="2" charset="0"/>
                <a:cs typeface="Poppins" panose="00000500000000000000" pitchFamily="2" charset="0"/>
              </a:rPr>
              <a:t>Nous avons besoin d'une sorte de "mémoire à long terme (long-</a:t>
            </a:r>
            <a:r>
              <a:rPr lang="fr-FR" sz="1400" dirty="0" err="1">
                <a:solidFill>
                  <a:srgbClr val="303030"/>
                </a:solidFill>
                <a:latin typeface="Poppins" panose="00000500000000000000" pitchFamily="2" charset="0"/>
                <a:cs typeface="Poppins" panose="00000500000000000000" pitchFamily="2" charset="0"/>
              </a:rPr>
              <a:t>term</a:t>
            </a:r>
            <a:r>
              <a:rPr lang="fr-FR" sz="1400" dirty="0">
                <a:solidFill>
                  <a:srgbClr val="303030"/>
                </a:solidFill>
                <a:latin typeface="Poppins" panose="00000500000000000000" pitchFamily="2" charset="0"/>
                <a:cs typeface="Poppins" panose="00000500000000000000" pitchFamily="2" charset="0"/>
              </a:rPr>
              <a:t> memory)" pour nos réseaux.</a:t>
            </a:r>
          </a:p>
          <a:p>
            <a:r>
              <a:rPr lang="fr-FR" sz="1400" dirty="0">
                <a:solidFill>
                  <a:srgbClr val="303030"/>
                </a:solidFill>
                <a:latin typeface="Poppins" panose="00000500000000000000" pitchFamily="2" charset="0"/>
                <a:cs typeface="Poppins" panose="00000500000000000000" pitchFamily="2" charset="0"/>
              </a:rPr>
              <a:t>LSTM a été créé pour résoudre ce problème.</a:t>
            </a:r>
          </a:p>
          <a:p>
            <a:r>
              <a:rPr lang="fr-FR" sz="1400" dirty="0">
                <a:solidFill>
                  <a:srgbClr val="303030"/>
                </a:solidFill>
                <a:latin typeface="Poppins" panose="00000500000000000000" pitchFamily="2" charset="0"/>
                <a:cs typeface="Poppins" panose="00000500000000000000" pitchFamily="2" charset="0"/>
              </a:rPr>
              <a:t>Jetons d’abord un œil sur un RNN typique :</a:t>
            </a:r>
          </a:p>
          <a:p>
            <a:endParaRPr lang="fr-FR" sz="1400" dirty="0">
              <a:solidFill>
                <a:srgbClr val="303030"/>
              </a:solidFill>
              <a:latin typeface="Poppins" panose="00000500000000000000" pitchFamily="2" charset="0"/>
              <a:cs typeface="Poppins" panose="00000500000000000000" pitchFamily="2" charset="0"/>
            </a:endParaRPr>
          </a:p>
        </p:txBody>
      </p:sp>
      <p:pic>
        <p:nvPicPr>
          <p:cNvPr id="7" name="Image 6">
            <a:extLst>
              <a:ext uri="{FF2B5EF4-FFF2-40B4-BE49-F238E27FC236}">
                <a16:creationId xmlns:a16="http://schemas.microsoft.com/office/drawing/2014/main" id="{6C8236C3-9F16-DD71-6FA7-DCF91CAC117F}"/>
              </a:ext>
            </a:extLst>
          </p:cNvPr>
          <p:cNvPicPr>
            <a:picLocks noChangeAspect="1"/>
          </p:cNvPicPr>
          <p:nvPr/>
        </p:nvPicPr>
        <p:blipFill>
          <a:blip r:embed="rId2"/>
          <a:stretch>
            <a:fillRect/>
          </a:stretch>
        </p:blipFill>
        <p:spPr>
          <a:xfrm>
            <a:off x="2989799" y="3597467"/>
            <a:ext cx="5913632" cy="3010161"/>
          </a:xfrm>
          <a:prstGeom prst="rect">
            <a:avLst/>
          </a:prstGeom>
        </p:spPr>
      </p:pic>
    </p:spTree>
    <p:extLst>
      <p:ext uri="{BB962C8B-B14F-4D97-AF65-F5344CB8AC3E}">
        <p14:creationId xmlns:p14="http://schemas.microsoft.com/office/powerpoint/2010/main" val="3510906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LSTM (Long Short-</a:t>
            </a:r>
            <a:r>
              <a:rPr lang="fr-FR" sz="4000" dirty="0" err="1">
                <a:solidFill>
                  <a:srgbClr val="FFFFFF"/>
                </a:solidFill>
              </a:rPr>
              <a:t>Term</a:t>
            </a:r>
            <a:r>
              <a:rPr lang="fr-FR" sz="4000" dirty="0">
                <a:solidFill>
                  <a:srgbClr val="FFFFFF"/>
                </a:solidFill>
              </a:rPr>
              <a:t> Memory)</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3848099" y="1687419"/>
            <a:ext cx="5010151" cy="740228"/>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Ici on peut voir une cellule de LSTM entière</a:t>
            </a:r>
          </a:p>
          <a:p>
            <a:endParaRPr lang="fr-FR" sz="1400" dirty="0">
              <a:solidFill>
                <a:srgbClr val="303030"/>
              </a:solidFill>
              <a:latin typeface="Poppins" panose="00000500000000000000" pitchFamily="2" charset="0"/>
              <a:cs typeface="Poppins" panose="00000500000000000000" pitchFamily="2" charset="0"/>
            </a:endParaRPr>
          </a:p>
        </p:txBody>
      </p:sp>
      <p:pic>
        <p:nvPicPr>
          <p:cNvPr id="5" name="Image 4">
            <a:extLst>
              <a:ext uri="{FF2B5EF4-FFF2-40B4-BE49-F238E27FC236}">
                <a16:creationId xmlns:a16="http://schemas.microsoft.com/office/drawing/2014/main" id="{6DC66501-B910-C7CB-E99F-B42D3652B271}"/>
              </a:ext>
            </a:extLst>
          </p:cNvPr>
          <p:cNvPicPr>
            <a:picLocks noChangeAspect="1"/>
          </p:cNvPicPr>
          <p:nvPr/>
        </p:nvPicPr>
        <p:blipFill>
          <a:blip r:embed="rId2"/>
          <a:stretch>
            <a:fillRect/>
          </a:stretch>
        </p:blipFill>
        <p:spPr>
          <a:xfrm>
            <a:off x="2761961" y="2281925"/>
            <a:ext cx="6668078" cy="4465707"/>
          </a:xfrm>
          <a:prstGeom prst="rect">
            <a:avLst/>
          </a:prstGeom>
        </p:spPr>
      </p:pic>
    </p:spTree>
    <p:extLst>
      <p:ext uri="{BB962C8B-B14F-4D97-AF65-F5344CB8AC3E}">
        <p14:creationId xmlns:p14="http://schemas.microsoft.com/office/powerpoint/2010/main" val="2187729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Forgate</a:t>
            </a:r>
            <a:r>
              <a:rPr lang="fr-FR" sz="4000" dirty="0">
                <a:solidFill>
                  <a:srgbClr val="FFFFFF"/>
                </a:solidFill>
              </a:rPr>
              <a:t> </a:t>
            </a:r>
            <a:r>
              <a:rPr lang="fr-FR" sz="4000" dirty="0" err="1">
                <a:solidFill>
                  <a:srgbClr val="FFFFFF"/>
                </a:solidFill>
              </a:rPr>
              <a:t>Gate</a:t>
            </a:r>
            <a:r>
              <a:rPr lang="fr-FR" sz="4000" dirty="0">
                <a:solidFill>
                  <a:srgbClr val="FFFFFF"/>
                </a:solidFill>
              </a:rPr>
              <a:t> Layer</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7249886" y="1922107"/>
            <a:ext cx="4656365" cy="4669194"/>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Nous allons donc procéder étape par étape et la toute première étape s'appelle la couche "</a:t>
            </a:r>
            <a:r>
              <a:rPr lang="fr-FR" sz="1400" dirty="0" err="1">
                <a:solidFill>
                  <a:srgbClr val="303030"/>
                </a:solidFill>
                <a:latin typeface="Poppins" panose="00000500000000000000" pitchFamily="2" charset="0"/>
                <a:cs typeface="Poppins" panose="00000500000000000000" pitchFamily="2" charset="0"/>
              </a:rPr>
              <a:t>forgets</a:t>
            </a:r>
            <a:r>
              <a:rPr lang="fr-FR" sz="1400" dirty="0">
                <a:solidFill>
                  <a:srgbClr val="303030"/>
                </a:solidFill>
                <a:latin typeface="Poppins" panose="00000500000000000000" pitchFamily="2" charset="0"/>
                <a:cs typeface="Poppins" panose="00000500000000000000" pitchFamily="2" charset="0"/>
              </a:rPr>
              <a:t> Gates". </a:t>
            </a:r>
          </a:p>
          <a:p>
            <a:pPr marL="0" indent="0">
              <a:buNone/>
            </a:pPr>
            <a:r>
              <a:rPr lang="fr-FR" sz="1400" dirty="0">
                <a:solidFill>
                  <a:srgbClr val="303030"/>
                </a:solidFill>
                <a:latin typeface="Poppins" panose="00000500000000000000" pitchFamily="2" charset="0"/>
                <a:cs typeface="Poppins" panose="00000500000000000000" pitchFamily="2" charset="0"/>
              </a:rPr>
              <a:t>Il s'agit de la première étape ou nous décidons quelles informations nous allons oublier ou rejeter de l'état de la cellule.</a:t>
            </a:r>
          </a:p>
          <a:p>
            <a:pPr marL="0" indent="0">
              <a:buNone/>
            </a:pPr>
            <a:r>
              <a:rPr lang="fr-FR" sz="1400" dirty="0">
                <a:solidFill>
                  <a:srgbClr val="303030"/>
                </a:solidFill>
                <a:latin typeface="Poppins" panose="00000500000000000000" pitchFamily="2" charset="0"/>
                <a:cs typeface="Poppins" panose="00000500000000000000" pitchFamily="2" charset="0"/>
              </a:rPr>
              <a:t>Ce que nous faisons ici, c'est que nous passons un h de T moins un et un x de T et nous le passons après avoir effectué une transformation linéaire avec des poids et des termes biaisés dans une fonction sigmoïde.</a:t>
            </a:r>
          </a:p>
          <a:p>
            <a:pPr marL="0" indent="0">
              <a:buNone/>
            </a:pPr>
            <a:r>
              <a:rPr lang="fr-FR" sz="1400" dirty="0">
                <a:solidFill>
                  <a:srgbClr val="303030"/>
                </a:solidFill>
                <a:latin typeface="Poppins" panose="00000500000000000000" pitchFamily="2" charset="0"/>
                <a:cs typeface="Poppins" panose="00000500000000000000" pitchFamily="2" charset="0"/>
              </a:rPr>
              <a:t>N'oubliez pas que, comme il s'agit essentiellement d'une couche sigmoïde, elle produira toujours un nombre compris entre 0 et 1. </a:t>
            </a:r>
          </a:p>
          <a:p>
            <a:pPr marL="0" indent="0">
              <a:buNone/>
            </a:pPr>
            <a:r>
              <a:rPr lang="fr-FR" sz="1400" dirty="0">
                <a:solidFill>
                  <a:srgbClr val="303030"/>
                </a:solidFill>
                <a:latin typeface="Poppins" panose="00000500000000000000" pitchFamily="2" charset="0"/>
                <a:cs typeface="Poppins" panose="00000500000000000000" pitchFamily="2" charset="0"/>
              </a:rPr>
              <a:t>Un 1 signifie qu'il faut conserver la cellule et un 0 signifie qu'il faut l'oublier ou s'en débarrasser.</a:t>
            </a:r>
          </a:p>
        </p:txBody>
      </p:sp>
      <p:pic>
        <p:nvPicPr>
          <p:cNvPr id="8" name="Image 7">
            <a:extLst>
              <a:ext uri="{FF2B5EF4-FFF2-40B4-BE49-F238E27FC236}">
                <a16:creationId xmlns:a16="http://schemas.microsoft.com/office/drawing/2014/main" id="{BDF56BCD-1F12-2894-23EA-DF4F9C970B61}"/>
              </a:ext>
            </a:extLst>
          </p:cNvPr>
          <p:cNvPicPr>
            <a:picLocks noChangeAspect="1"/>
          </p:cNvPicPr>
          <p:nvPr/>
        </p:nvPicPr>
        <p:blipFill>
          <a:blip r:embed="rId2"/>
          <a:stretch>
            <a:fillRect/>
          </a:stretch>
        </p:blipFill>
        <p:spPr>
          <a:xfrm>
            <a:off x="283284" y="2549882"/>
            <a:ext cx="6683319" cy="2987299"/>
          </a:xfrm>
          <a:prstGeom prst="rect">
            <a:avLst/>
          </a:prstGeom>
        </p:spPr>
      </p:pic>
      <p:sp>
        <p:nvSpPr>
          <p:cNvPr id="9" name="ZoneTexte 8">
            <a:extLst>
              <a:ext uri="{FF2B5EF4-FFF2-40B4-BE49-F238E27FC236}">
                <a16:creationId xmlns:a16="http://schemas.microsoft.com/office/drawing/2014/main" id="{35D3FB74-72EE-8926-D290-E3850512DE8B}"/>
              </a:ext>
            </a:extLst>
          </p:cNvPr>
          <p:cNvSpPr txBox="1"/>
          <p:nvPr/>
        </p:nvSpPr>
        <p:spPr>
          <a:xfrm>
            <a:off x="796676" y="6304231"/>
            <a:ext cx="11068050" cy="369332"/>
          </a:xfrm>
          <a:prstGeom prst="rect">
            <a:avLst/>
          </a:prstGeom>
          <a:noFill/>
        </p:spPr>
        <p:txBody>
          <a:bodyPr wrap="square" rtlCol="0">
            <a:spAutoFit/>
          </a:bodyPr>
          <a:lstStyle/>
          <a:p>
            <a:r>
              <a:rPr lang="fr-FR" dirty="0"/>
              <a:t>L'étape suivante consiste à décider quelles nouvelles informations vous allez stocker dans l'état de la cellule.</a:t>
            </a:r>
            <a:endParaRPr lang="en-US" dirty="0"/>
          </a:p>
        </p:txBody>
      </p:sp>
    </p:spTree>
    <p:extLst>
      <p:ext uri="{BB962C8B-B14F-4D97-AF65-F5344CB8AC3E}">
        <p14:creationId xmlns:p14="http://schemas.microsoft.com/office/powerpoint/2010/main" val="4288302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err="1">
                <a:solidFill>
                  <a:srgbClr val="FFFFFF"/>
                </a:solidFill>
              </a:rPr>
              <a:t>Cell</a:t>
            </a:r>
            <a:r>
              <a:rPr lang="fr-FR" sz="4000" dirty="0">
                <a:solidFill>
                  <a:srgbClr val="FFFFFF"/>
                </a:solidFill>
              </a:rPr>
              <a:t> State Layer</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6724056" y="1752851"/>
            <a:ext cx="5182195" cy="5002512"/>
          </a:xfrm>
        </p:spPr>
        <p:txBody>
          <a:bodyPr>
            <a:normAutofit lnSpcReduction="10000"/>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La première partie est donc une couche sigmoïde et la deuxième partie est une couche de tangente hyperbolique.</a:t>
            </a:r>
          </a:p>
          <a:p>
            <a:pPr marL="0" indent="0">
              <a:buNone/>
            </a:pPr>
            <a:r>
              <a:rPr lang="fr-FR" sz="1400" dirty="0">
                <a:solidFill>
                  <a:srgbClr val="303030"/>
                </a:solidFill>
                <a:latin typeface="Poppins" panose="00000500000000000000" pitchFamily="2" charset="0"/>
                <a:cs typeface="Poppins" panose="00000500000000000000" pitchFamily="2" charset="0"/>
              </a:rPr>
              <a:t>Nous allons donc nous attaquer à la première partie, la couche </a:t>
            </a:r>
            <a:r>
              <a:rPr lang="fr-FR" sz="1400" b="1" dirty="0">
                <a:solidFill>
                  <a:srgbClr val="303030"/>
                </a:solidFill>
                <a:latin typeface="Poppins" panose="00000500000000000000" pitchFamily="2" charset="0"/>
                <a:cs typeface="Poppins" panose="00000500000000000000" pitchFamily="2" charset="0"/>
              </a:rPr>
              <a:t>sigmoïde</a:t>
            </a:r>
            <a:r>
              <a:rPr lang="fr-FR" sz="1400" dirty="0">
                <a:solidFill>
                  <a:srgbClr val="303030"/>
                </a:solidFill>
                <a:latin typeface="Poppins" panose="00000500000000000000" pitchFamily="2" charset="0"/>
                <a:cs typeface="Poppins" panose="00000500000000000000" pitchFamily="2" charset="0"/>
              </a:rPr>
              <a:t> (couche d'entrée).</a:t>
            </a:r>
          </a:p>
          <a:p>
            <a:pPr marL="0" indent="0">
              <a:buNone/>
            </a:pPr>
            <a:r>
              <a:rPr lang="fr-FR" sz="1400" dirty="0">
                <a:solidFill>
                  <a:srgbClr val="303030"/>
                </a:solidFill>
                <a:latin typeface="Poppins" panose="00000500000000000000" pitchFamily="2" charset="0"/>
                <a:cs typeface="Poppins" panose="00000500000000000000" pitchFamily="2" charset="0"/>
              </a:rPr>
              <a:t>Encore une fois, nous prenons un h de T moins 1 et un x de t et nous effectuons une transformation linéaire. Nous passons cela dans une fonction sigmoïde et nous avons maintenant un tas de valeurs entre les zéros et uns.</a:t>
            </a:r>
          </a:p>
          <a:p>
            <a:pPr marL="0" indent="0">
              <a:buNone/>
            </a:pPr>
            <a:r>
              <a:rPr lang="fr-FR" sz="1400" dirty="0">
                <a:solidFill>
                  <a:srgbClr val="303030"/>
                </a:solidFill>
                <a:latin typeface="Poppins" panose="00000500000000000000" pitchFamily="2" charset="0"/>
                <a:cs typeface="Poppins" panose="00000500000000000000" pitchFamily="2" charset="0"/>
              </a:rPr>
              <a:t>La deuxième partie est la couche de </a:t>
            </a:r>
            <a:r>
              <a:rPr lang="fr-FR" sz="1400" b="1" dirty="0">
                <a:solidFill>
                  <a:srgbClr val="303030"/>
                </a:solidFill>
                <a:latin typeface="Poppins" panose="00000500000000000000" pitchFamily="2" charset="0"/>
                <a:cs typeface="Poppins" panose="00000500000000000000" pitchFamily="2" charset="0"/>
              </a:rPr>
              <a:t>tangente hyperbolique</a:t>
            </a:r>
            <a:r>
              <a:rPr lang="fr-FR" sz="1400" dirty="0">
                <a:solidFill>
                  <a:srgbClr val="303030"/>
                </a:solidFill>
                <a:latin typeface="Poppins" panose="00000500000000000000" pitchFamily="2" charset="0"/>
                <a:cs typeface="Poppins" panose="00000500000000000000" pitchFamily="2" charset="0"/>
              </a:rPr>
              <a:t>, qui prend h de T moins un et sort pour effectuer cette transformation linéaire et la faire passer par une tangente hyperbolique, ce qui permet de créer un vecteur de ce que nous appelons de nouvelles valeurs candidates.</a:t>
            </a:r>
          </a:p>
          <a:p>
            <a:pPr marL="0" indent="0">
              <a:buNone/>
            </a:pPr>
            <a:r>
              <a:rPr lang="fr-FR" sz="1400" dirty="0">
                <a:solidFill>
                  <a:srgbClr val="303030"/>
                </a:solidFill>
                <a:latin typeface="Poppins" panose="00000500000000000000" pitchFamily="2" charset="0"/>
                <a:cs typeface="Poppins" panose="00000500000000000000" pitchFamily="2" charset="0"/>
              </a:rPr>
              <a:t>C'est donc le C de T avec une petite inclinaison au-dessus.</a:t>
            </a:r>
          </a:p>
          <a:p>
            <a:pPr marL="0" indent="0">
              <a:buNone/>
            </a:pPr>
            <a:r>
              <a:rPr lang="fr-FR" sz="1400" dirty="0">
                <a:solidFill>
                  <a:srgbClr val="303030"/>
                </a:solidFill>
                <a:latin typeface="Poppins" panose="00000500000000000000" pitchFamily="2" charset="0"/>
                <a:cs typeface="Poppins" panose="00000500000000000000" pitchFamily="2" charset="0"/>
              </a:rPr>
              <a:t>Il s'agit donc de valeurs candidates qui pourraient être ajoutées à l'état dans l'étape suivante. Nous allons combiner ces deux éléments pour créer une mise à jour de l'état de la cellule.</a:t>
            </a:r>
          </a:p>
        </p:txBody>
      </p:sp>
      <p:pic>
        <p:nvPicPr>
          <p:cNvPr id="5" name="Image 4">
            <a:extLst>
              <a:ext uri="{FF2B5EF4-FFF2-40B4-BE49-F238E27FC236}">
                <a16:creationId xmlns:a16="http://schemas.microsoft.com/office/drawing/2014/main" id="{56F47B56-8181-1281-88EF-39DF5813B92B}"/>
              </a:ext>
            </a:extLst>
          </p:cNvPr>
          <p:cNvPicPr>
            <a:picLocks noChangeAspect="1"/>
          </p:cNvPicPr>
          <p:nvPr/>
        </p:nvPicPr>
        <p:blipFill>
          <a:blip r:embed="rId2"/>
          <a:stretch>
            <a:fillRect/>
          </a:stretch>
        </p:blipFill>
        <p:spPr>
          <a:xfrm>
            <a:off x="145973" y="2553109"/>
            <a:ext cx="6432110" cy="2956816"/>
          </a:xfrm>
          <a:prstGeom prst="rect">
            <a:avLst/>
          </a:prstGeom>
        </p:spPr>
      </p:pic>
    </p:spTree>
    <p:extLst>
      <p:ext uri="{BB962C8B-B14F-4D97-AF65-F5344CB8AC3E}">
        <p14:creationId xmlns:p14="http://schemas.microsoft.com/office/powerpoint/2010/main" val="1519763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Update CELL STATE</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6565435" y="2387333"/>
            <a:ext cx="5182195" cy="4125435"/>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Nous finissons donc par multiplier l'ancien état C de T moins un par F de T, ce qui nous permet d'oublier les choses que nous avons essentiellement décidé d'oublier.</a:t>
            </a:r>
          </a:p>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Il s'agit donc des nouvelles valeurs candidates, qui sont maintenant mises à l'échelle en fonction de la valeur que nous avons décidé d'augmenter pour chaque État.</a:t>
            </a:r>
          </a:p>
        </p:txBody>
      </p:sp>
      <p:pic>
        <p:nvPicPr>
          <p:cNvPr id="6" name="Image 5">
            <a:extLst>
              <a:ext uri="{FF2B5EF4-FFF2-40B4-BE49-F238E27FC236}">
                <a16:creationId xmlns:a16="http://schemas.microsoft.com/office/drawing/2014/main" id="{39D5B4C6-EFB6-AE11-BE5D-B0FE2CA724A5}"/>
              </a:ext>
            </a:extLst>
          </p:cNvPr>
          <p:cNvPicPr>
            <a:picLocks noChangeAspect="1"/>
          </p:cNvPicPr>
          <p:nvPr/>
        </p:nvPicPr>
        <p:blipFill>
          <a:blip r:embed="rId2"/>
          <a:stretch>
            <a:fillRect/>
          </a:stretch>
        </p:blipFill>
        <p:spPr>
          <a:xfrm>
            <a:off x="291578" y="2377280"/>
            <a:ext cx="6152558" cy="2987299"/>
          </a:xfrm>
          <a:prstGeom prst="rect">
            <a:avLst/>
          </a:prstGeom>
        </p:spPr>
      </p:pic>
    </p:spTree>
    <p:extLst>
      <p:ext uri="{BB962C8B-B14F-4D97-AF65-F5344CB8AC3E}">
        <p14:creationId xmlns:p14="http://schemas.microsoft.com/office/powerpoint/2010/main" val="1965884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CURRENT CELL OUTPUT</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6702303" y="2013516"/>
            <a:ext cx="5182195" cy="3958076"/>
          </a:xfrm>
        </p:spPr>
        <p:txBody>
          <a:bodyPr>
            <a:normAutofit/>
          </a:bodyPr>
          <a:lstStyle/>
          <a:p>
            <a:pPr marL="0" indent="0">
              <a:buNone/>
            </a:pPr>
            <a:endParaRPr lang="fr-FR" sz="1400" dirty="0">
              <a:solidFill>
                <a:srgbClr val="303030"/>
              </a:solidFill>
              <a:latin typeface="Poppins" panose="00000500000000000000" pitchFamily="2" charset="0"/>
              <a:cs typeface="Poppins" panose="00000500000000000000" pitchFamily="2" charset="0"/>
            </a:endParaRPr>
          </a:p>
          <a:p>
            <a:pPr marL="0" indent="0">
              <a:buNone/>
            </a:pPr>
            <a:r>
              <a:rPr lang="fr-FR" sz="1400" dirty="0">
                <a:solidFill>
                  <a:srgbClr val="303030"/>
                </a:solidFill>
                <a:latin typeface="Poppins" panose="00000500000000000000" pitchFamily="2" charset="0"/>
                <a:cs typeface="Poppins" panose="00000500000000000000" pitchFamily="2" charset="0"/>
              </a:rPr>
              <a:t>Maintenant, notre décision finale va être de savoir ce que nous allons sortir pour h de T.</a:t>
            </a:r>
          </a:p>
          <a:p>
            <a:pPr marL="0" indent="0">
              <a:buNone/>
            </a:pPr>
            <a:r>
              <a:rPr lang="fr-FR" sz="1400" dirty="0">
                <a:solidFill>
                  <a:srgbClr val="303030"/>
                </a:solidFill>
                <a:latin typeface="Poppins" panose="00000500000000000000" pitchFamily="2" charset="0"/>
                <a:cs typeface="Poppins" panose="00000500000000000000" pitchFamily="2" charset="0"/>
              </a:rPr>
              <a:t>Cette sortie sera donc basée sur l'état de votre cellule.</a:t>
            </a:r>
          </a:p>
          <a:p>
            <a:pPr marL="0" indent="0">
              <a:buNone/>
            </a:pPr>
            <a:r>
              <a:rPr lang="fr-FR" sz="1400" dirty="0">
                <a:solidFill>
                  <a:srgbClr val="303030"/>
                </a:solidFill>
                <a:latin typeface="Poppins" panose="00000500000000000000" pitchFamily="2" charset="0"/>
                <a:cs typeface="Poppins" panose="00000500000000000000" pitchFamily="2" charset="0"/>
              </a:rPr>
              <a:t>Il s'agit juste d'une dérivation du filtre. </a:t>
            </a:r>
          </a:p>
          <a:p>
            <a:pPr marL="0" indent="0">
              <a:buNone/>
            </a:pPr>
            <a:r>
              <a:rPr lang="fr-FR" sz="1400" dirty="0">
                <a:solidFill>
                  <a:srgbClr val="303030"/>
                </a:solidFill>
                <a:latin typeface="Poppins" panose="00000500000000000000" pitchFamily="2" charset="0"/>
                <a:cs typeface="Poppins" panose="00000500000000000000" pitchFamily="2" charset="0"/>
              </a:rPr>
              <a:t>C'est donc assez simple maintenant.</a:t>
            </a:r>
          </a:p>
          <a:p>
            <a:pPr marL="0" indent="0">
              <a:buNone/>
            </a:pPr>
            <a:r>
              <a:rPr lang="fr-FR" sz="1400" dirty="0">
                <a:solidFill>
                  <a:srgbClr val="303030"/>
                </a:solidFill>
                <a:latin typeface="Poppins" panose="00000500000000000000" pitchFamily="2" charset="0"/>
                <a:cs typeface="Poppins" panose="00000500000000000000" pitchFamily="2" charset="0"/>
              </a:rPr>
              <a:t>Nous utilisons simplement h de T moins 1 et x de t et nous passons cela après une transformation linéaire dans la couche sigmoïde qui va décider quelles parties de l'état de la cellule nous allons sortir. </a:t>
            </a:r>
          </a:p>
          <a:p>
            <a:pPr marL="0" indent="0">
              <a:buNone/>
            </a:pPr>
            <a:r>
              <a:rPr lang="fr-FR" sz="1400" dirty="0">
                <a:solidFill>
                  <a:srgbClr val="303030"/>
                </a:solidFill>
                <a:latin typeface="Poppins" panose="00000500000000000000" pitchFamily="2" charset="0"/>
                <a:cs typeface="Poppins" panose="00000500000000000000" pitchFamily="2" charset="0"/>
              </a:rPr>
              <a:t>Ensuite, nous soumettons l'état de la cellule à une tangente hyperbolique qui va pousser les valeurs à se situer entre -1 et 1 et nous allons ensuite les multiplier par la sortie de la porte sigmoïde afin de ne sortir que les parties que nous avons décidées.</a:t>
            </a:r>
          </a:p>
        </p:txBody>
      </p:sp>
      <p:pic>
        <p:nvPicPr>
          <p:cNvPr id="6" name="Image 5">
            <a:extLst>
              <a:ext uri="{FF2B5EF4-FFF2-40B4-BE49-F238E27FC236}">
                <a16:creationId xmlns:a16="http://schemas.microsoft.com/office/drawing/2014/main" id="{BBCAAA9C-2379-CEAA-B69B-3DAAD34F8799}"/>
              </a:ext>
            </a:extLst>
          </p:cNvPr>
          <p:cNvPicPr>
            <a:picLocks noChangeAspect="1"/>
          </p:cNvPicPr>
          <p:nvPr/>
        </p:nvPicPr>
        <p:blipFill>
          <a:blip r:embed="rId2"/>
          <a:stretch>
            <a:fillRect/>
          </a:stretch>
        </p:blipFill>
        <p:spPr>
          <a:xfrm>
            <a:off x="89509" y="2540216"/>
            <a:ext cx="6523285" cy="2789162"/>
          </a:xfrm>
          <a:prstGeom prst="rect">
            <a:avLst/>
          </a:prstGeom>
        </p:spPr>
      </p:pic>
    </p:spTree>
    <p:extLst>
      <p:ext uri="{BB962C8B-B14F-4D97-AF65-F5344CB8AC3E}">
        <p14:creationId xmlns:p14="http://schemas.microsoft.com/office/powerpoint/2010/main" val="177479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Analyse des sentiments</a:t>
            </a: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r>
              <a:rPr lang="fr-FR" sz="1400" dirty="0">
                <a:solidFill>
                  <a:srgbClr val="303030"/>
                </a:solidFill>
                <a:latin typeface="Poppins" panose="00000500000000000000" pitchFamily="2" charset="0"/>
              </a:rPr>
              <a:t>Déterminer l’opinion, le jugement, l’émotion exprimés dans un texte</a:t>
            </a:r>
          </a:p>
          <a:p>
            <a:pPr marL="0" indent="0">
              <a:buNone/>
            </a:pPr>
            <a:endParaRPr lang="fr-FR" sz="1400" dirty="0">
              <a:solidFill>
                <a:srgbClr val="303030"/>
              </a:solidFill>
              <a:latin typeface="Poppins" panose="00000500000000000000" pitchFamily="2" charset="0"/>
            </a:endParaRPr>
          </a:p>
          <a:p>
            <a:r>
              <a:rPr lang="fr-FR" sz="1400" dirty="0">
                <a:solidFill>
                  <a:srgbClr val="303030"/>
                </a:solidFill>
                <a:latin typeface="Poppins" panose="00000500000000000000" pitchFamily="2" charset="0"/>
              </a:rPr>
              <a:t>Applications en marketing, finance développement produit</a:t>
            </a:r>
          </a:p>
        </p:txBody>
      </p:sp>
      <p:pic>
        <p:nvPicPr>
          <p:cNvPr id="5" name="Image 4">
            <a:extLst>
              <a:ext uri="{FF2B5EF4-FFF2-40B4-BE49-F238E27FC236}">
                <a16:creationId xmlns:a16="http://schemas.microsoft.com/office/drawing/2014/main" id="{254E39E5-EA5B-4741-EF8F-6D0AFCE078C0}"/>
              </a:ext>
            </a:extLst>
          </p:cNvPr>
          <p:cNvPicPr>
            <a:picLocks noChangeAspect="1"/>
          </p:cNvPicPr>
          <p:nvPr/>
        </p:nvPicPr>
        <p:blipFill>
          <a:blip r:embed="rId2"/>
          <a:stretch>
            <a:fillRect/>
          </a:stretch>
        </p:blipFill>
        <p:spPr>
          <a:xfrm>
            <a:off x="4990395" y="1752851"/>
            <a:ext cx="6729043" cy="4877223"/>
          </a:xfrm>
          <a:prstGeom prst="rect">
            <a:avLst/>
          </a:prstGeom>
        </p:spPr>
      </p:pic>
    </p:spTree>
    <p:extLst>
      <p:ext uri="{BB962C8B-B14F-4D97-AF65-F5344CB8AC3E}">
        <p14:creationId xmlns:p14="http://schemas.microsoft.com/office/powerpoint/2010/main" val="74548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Traduction automatique</a:t>
            </a: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6" name="Image 5">
            <a:extLst>
              <a:ext uri="{FF2B5EF4-FFF2-40B4-BE49-F238E27FC236}">
                <a16:creationId xmlns:a16="http://schemas.microsoft.com/office/drawing/2014/main" id="{7E89103A-795C-19C6-2F2E-78461791BD4B}"/>
              </a:ext>
            </a:extLst>
          </p:cNvPr>
          <p:cNvPicPr>
            <a:picLocks noChangeAspect="1"/>
          </p:cNvPicPr>
          <p:nvPr/>
        </p:nvPicPr>
        <p:blipFill>
          <a:blip r:embed="rId2"/>
          <a:stretch>
            <a:fillRect/>
          </a:stretch>
        </p:blipFill>
        <p:spPr>
          <a:xfrm>
            <a:off x="472561" y="2248702"/>
            <a:ext cx="7049111" cy="4084674"/>
          </a:xfrm>
          <a:prstGeom prst="rect">
            <a:avLst/>
          </a:prstGeom>
        </p:spPr>
      </p:pic>
      <p:pic>
        <p:nvPicPr>
          <p:cNvPr id="8" name="Image 7">
            <a:extLst>
              <a:ext uri="{FF2B5EF4-FFF2-40B4-BE49-F238E27FC236}">
                <a16:creationId xmlns:a16="http://schemas.microsoft.com/office/drawing/2014/main" id="{83BC476B-61DD-A2F9-FB98-4F455C2E2069}"/>
              </a:ext>
            </a:extLst>
          </p:cNvPr>
          <p:cNvPicPr>
            <a:picLocks noChangeAspect="1"/>
          </p:cNvPicPr>
          <p:nvPr/>
        </p:nvPicPr>
        <p:blipFill>
          <a:blip r:embed="rId3"/>
          <a:stretch>
            <a:fillRect/>
          </a:stretch>
        </p:blipFill>
        <p:spPr>
          <a:xfrm>
            <a:off x="7945653" y="1752851"/>
            <a:ext cx="2339543" cy="434378"/>
          </a:xfrm>
          <a:prstGeom prst="rect">
            <a:avLst/>
          </a:prstGeom>
        </p:spPr>
      </p:pic>
    </p:spTree>
    <p:extLst>
      <p:ext uri="{BB962C8B-B14F-4D97-AF65-F5344CB8AC3E}">
        <p14:creationId xmlns:p14="http://schemas.microsoft.com/office/powerpoint/2010/main" val="70164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t>
            </a:r>
            <a:r>
              <a:rPr lang="fr-FR" sz="2000" b="1" dirty="0">
                <a:solidFill>
                  <a:srgbClr val="303030"/>
                </a:solidFill>
                <a:latin typeface="Poppins" panose="00000500000000000000" pitchFamily="2" charset="0"/>
              </a:rPr>
              <a:t>Question-réponse</a:t>
            </a:r>
            <a:endParaRPr lang="fr-FR" sz="2000" b="1" i="0" dirty="0">
              <a:solidFill>
                <a:srgbClr val="303030"/>
              </a:solidFill>
              <a:effectLst/>
              <a:latin typeface="Poppins" panose="00000500000000000000" pitchFamily="2" charset="0"/>
            </a:endParaRP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5" name="Image 4">
            <a:extLst>
              <a:ext uri="{FF2B5EF4-FFF2-40B4-BE49-F238E27FC236}">
                <a16:creationId xmlns:a16="http://schemas.microsoft.com/office/drawing/2014/main" id="{6A823E08-8CD8-D34A-A0D9-8D10187271C6}"/>
              </a:ext>
            </a:extLst>
          </p:cNvPr>
          <p:cNvPicPr>
            <a:picLocks noChangeAspect="1"/>
          </p:cNvPicPr>
          <p:nvPr/>
        </p:nvPicPr>
        <p:blipFill>
          <a:blip r:embed="rId2"/>
          <a:stretch>
            <a:fillRect/>
          </a:stretch>
        </p:blipFill>
        <p:spPr>
          <a:xfrm>
            <a:off x="4242341" y="1886710"/>
            <a:ext cx="6126671" cy="4314109"/>
          </a:xfrm>
          <a:prstGeom prst="rect">
            <a:avLst/>
          </a:prstGeom>
        </p:spPr>
      </p:pic>
    </p:spTree>
    <p:extLst>
      <p:ext uri="{BB962C8B-B14F-4D97-AF65-F5344CB8AC3E}">
        <p14:creationId xmlns:p14="http://schemas.microsoft.com/office/powerpoint/2010/main" val="204016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AF40F3C-34B8-E27B-63E0-AF5AA5076231}"/>
              </a:ext>
            </a:extLst>
          </p:cNvPr>
          <p:cNvSpPr>
            <a:spLocks noGrp="1"/>
          </p:cNvSpPr>
          <p:nvPr>
            <p:ph type="title"/>
          </p:nvPr>
        </p:nvSpPr>
        <p:spPr>
          <a:xfrm>
            <a:off x="472562" y="437561"/>
            <a:ext cx="10044023" cy="877729"/>
          </a:xfrm>
        </p:spPr>
        <p:txBody>
          <a:bodyPr anchor="ctr">
            <a:normAutofit/>
          </a:bodyPr>
          <a:lstStyle/>
          <a:p>
            <a:r>
              <a:rPr lang="fr-FR" sz="4000" dirty="0">
                <a:solidFill>
                  <a:srgbClr val="FFFFFF"/>
                </a:solidFill>
              </a:rPr>
              <a:t>Introduction</a:t>
            </a:r>
            <a:endParaRPr lang="en-US" sz="4000" dirty="0">
              <a:solidFill>
                <a:srgbClr val="FFFFFF"/>
              </a:solidFill>
            </a:endParaRPr>
          </a:p>
        </p:txBody>
      </p:sp>
      <p:sp>
        <p:nvSpPr>
          <p:cNvPr id="3" name="Espace réservé du contenu 2">
            <a:extLst>
              <a:ext uri="{FF2B5EF4-FFF2-40B4-BE49-F238E27FC236}">
                <a16:creationId xmlns:a16="http://schemas.microsoft.com/office/drawing/2014/main" id="{03B6549D-8871-F48F-7754-BE1191B1697A}"/>
              </a:ext>
            </a:extLst>
          </p:cNvPr>
          <p:cNvSpPr>
            <a:spLocks noGrp="1"/>
          </p:cNvSpPr>
          <p:nvPr>
            <p:ph idx="1"/>
          </p:nvPr>
        </p:nvSpPr>
        <p:spPr>
          <a:xfrm>
            <a:off x="472562" y="1754155"/>
            <a:ext cx="4413763" cy="4579221"/>
          </a:xfrm>
        </p:spPr>
        <p:txBody>
          <a:bodyPr>
            <a:normAutofit/>
          </a:bodyPr>
          <a:lstStyle/>
          <a:p>
            <a:pPr marL="0" indent="0">
              <a:buNone/>
            </a:pPr>
            <a:r>
              <a:rPr lang="fr-FR" sz="2000" b="1" i="0" dirty="0">
                <a:solidFill>
                  <a:srgbClr val="303030"/>
                </a:solidFill>
                <a:effectLst/>
                <a:latin typeface="Poppins" panose="00000500000000000000" pitchFamily="2" charset="0"/>
              </a:rPr>
              <a:t>TALN : </a:t>
            </a:r>
            <a:r>
              <a:rPr lang="fr-FR" sz="2000" b="1" dirty="0">
                <a:solidFill>
                  <a:srgbClr val="303030"/>
                </a:solidFill>
                <a:latin typeface="Poppins" panose="00000500000000000000" pitchFamily="2" charset="0"/>
              </a:rPr>
              <a:t>Question-réponse</a:t>
            </a:r>
            <a:endParaRPr lang="fr-FR" sz="2000" b="1" i="0" dirty="0">
              <a:solidFill>
                <a:srgbClr val="303030"/>
              </a:solidFill>
              <a:effectLst/>
              <a:latin typeface="Poppins" panose="00000500000000000000" pitchFamily="2" charset="0"/>
            </a:endParaRPr>
          </a:p>
          <a:p>
            <a:pPr marL="0" indent="0">
              <a:buNone/>
            </a:pPr>
            <a:endParaRPr lang="fr-FR" sz="2000" b="1" dirty="0">
              <a:solidFill>
                <a:srgbClr val="303030"/>
              </a:solidFill>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a:p>
            <a:pPr marL="0" indent="0">
              <a:buNone/>
            </a:pPr>
            <a:endParaRPr lang="fr-FR" sz="2000" b="1" i="0" dirty="0">
              <a:solidFill>
                <a:srgbClr val="303030"/>
              </a:solidFill>
              <a:effectLst/>
              <a:latin typeface="Poppins" panose="00000500000000000000" pitchFamily="2" charset="0"/>
            </a:endParaRPr>
          </a:p>
        </p:txBody>
      </p:sp>
      <p:pic>
        <p:nvPicPr>
          <p:cNvPr id="6" name="Image 5">
            <a:extLst>
              <a:ext uri="{FF2B5EF4-FFF2-40B4-BE49-F238E27FC236}">
                <a16:creationId xmlns:a16="http://schemas.microsoft.com/office/drawing/2014/main" id="{94D31B14-0F06-72CE-FD00-B1BBC6E80F60}"/>
              </a:ext>
            </a:extLst>
          </p:cNvPr>
          <p:cNvPicPr>
            <a:picLocks noChangeAspect="1"/>
          </p:cNvPicPr>
          <p:nvPr/>
        </p:nvPicPr>
        <p:blipFill>
          <a:blip r:embed="rId2"/>
          <a:stretch>
            <a:fillRect/>
          </a:stretch>
        </p:blipFill>
        <p:spPr>
          <a:xfrm>
            <a:off x="472561" y="2013516"/>
            <a:ext cx="11065199" cy="4016088"/>
          </a:xfrm>
          <a:prstGeom prst="rect">
            <a:avLst/>
          </a:prstGeom>
        </p:spPr>
      </p:pic>
    </p:spTree>
    <p:extLst>
      <p:ext uri="{BB962C8B-B14F-4D97-AF65-F5344CB8AC3E}">
        <p14:creationId xmlns:p14="http://schemas.microsoft.com/office/powerpoint/2010/main" val="30059707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C9DAF274FED040B9A3F097E8572EF1" ma:contentTypeVersion="10" ma:contentTypeDescription="Create a new document." ma:contentTypeScope="" ma:versionID="fa94f068bde4a86f93ed9fb94e14904a">
  <xsd:schema xmlns:xsd="http://www.w3.org/2001/XMLSchema" xmlns:xs="http://www.w3.org/2001/XMLSchema" xmlns:p="http://schemas.microsoft.com/office/2006/metadata/properties" xmlns:ns2="eabb6c4e-0d19-4551-aaa0-e391c6bdd8c2" xmlns:ns3="75401b6d-d725-4a8e-a2bc-e6fb0648dbad" targetNamespace="http://schemas.microsoft.com/office/2006/metadata/properties" ma:root="true" ma:fieldsID="882471a58b841bc952d4b590baefd4fe" ns2:_="" ns3:_="">
    <xsd:import namespace="eabb6c4e-0d19-4551-aaa0-e391c6bdd8c2"/>
    <xsd:import namespace="75401b6d-d725-4a8e-a2bc-e6fb0648db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bb6c4e-0d19-4551-aaa0-e391c6bdd8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5401b6d-d725-4a8e-a2bc-e6fb0648dba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C248D2-94F6-43D8-8777-8767B44B00D1}"/>
</file>

<file path=customXml/itemProps2.xml><?xml version="1.0" encoding="utf-8"?>
<ds:datastoreItem xmlns:ds="http://schemas.openxmlformats.org/officeDocument/2006/customXml" ds:itemID="{FD1F98B5-E0A2-4471-BF81-10B58430B003}"/>
</file>

<file path=customXml/itemProps3.xml><?xml version="1.0" encoding="utf-8"?>
<ds:datastoreItem xmlns:ds="http://schemas.openxmlformats.org/officeDocument/2006/customXml" ds:itemID="{BA733814-0FF7-40CA-8FE7-5FFB7CA968CE}"/>
</file>

<file path=docProps/app.xml><?xml version="1.0" encoding="utf-8"?>
<Properties xmlns="http://schemas.openxmlformats.org/officeDocument/2006/extended-properties" xmlns:vt="http://schemas.openxmlformats.org/officeDocument/2006/docPropsVTypes">
  <TotalTime>13978</TotalTime>
  <Words>4373</Words>
  <Application>Microsoft Office PowerPoint</Application>
  <PresentationFormat>Grand écran</PresentationFormat>
  <Paragraphs>411</Paragraphs>
  <Slides>59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59</vt:i4>
      </vt:variant>
    </vt:vector>
  </HeadingPairs>
  <TitlesOfParts>
    <vt:vector size="65" baseType="lpstr">
      <vt:lpstr>Arial</vt:lpstr>
      <vt:lpstr>Calibri</vt:lpstr>
      <vt:lpstr>Calibri Light</vt:lpstr>
      <vt:lpstr>Inter</vt:lpstr>
      <vt:lpstr>Poppins</vt:lpstr>
      <vt:lpstr>Thème Office</vt:lpstr>
      <vt:lpstr>Natural Language Processing</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PLAN DU COURS</vt:lpstr>
      <vt:lpstr>Installation des outils de travail</vt:lpstr>
      <vt:lpstr>1. Bases de python pour les textes</vt:lpstr>
      <vt:lpstr>Fichiers textes</vt:lpstr>
      <vt:lpstr>Fichiers PDF</vt:lpstr>
      <vt:lpstr>Expressions régulières</vt:lpstr>
      <vt:lpstr>Expressions régulières</vt:lpstr>
      <vt:lpstr>2. Preprocessing des données</vt:lpstr>
      <vt:lpstr>Spacy et NLTK</vt:lpstr>
      <vt:lpstr>Tokenization</vt:lpstr>
      <vt:lpstr>Stemming</vt:lpstr>
      <vt:lpstr>Lemmatisation</vt:lpstr>
      <vt:lpstr>Stop words</vt:lpstr>
      <vt:lpstr>3. Classification des textes</vt:lpstr>
      <vt:lpstr>3. Classification des textes</vt:lpstr>
      <vt:lpstr>3. Classification des textes</vt:lpstr>
      <vt:lpstr>3. Classification des textes</vt:lpstr>
      <vt:lpstr>3. Classification des textes</vt:lpstr>
      <vt:lpstr>3. Classification des textes</vt:lpstr>
      <vt:lpstr>3. Classification des textes</vt:lpstr>
      <vt:lpstr>3. Classification des textes</vt:lpstr>
      <vt:lpstr>3. Classification des textes</vt:lpstr>
      <vt:lpstr>3. Classification des textes</vt:lpstr>
      <vt:lpstr>3. Classification des textes</vt:lpstr>
      <vt:lpstr>3. Analyse sémantique et analyse des sentiments</vt:lpstr>
      <vt:lpstr>3. Analyse sémantique et analyse des sentiments</vt:lpstr>
      <vt:lpstr>3. Analyse sémantique et analyse des sentiments</vt:lpstr>
      <vt:lpstr>3. Analyse sémantique et analyse des sentiments</vt:lpstr>
      <vt:lpstr>3. Analyse sémantique et analyse des sentiments</vt:lpstr>
      <vt:lpstr>3. Analyse sémantique et analyse des sentiments</vt:lpstr>
      <vt:lpstr>3. Analyse sémantique et analyse des sentiments</vt:lpstr>
      <vt:lpstr>3. Analyse sémantique et analyse des sentiments</vt:lpstr>
      <vt:lpstr>3. Analyse sémantique et analyse des sentiments</vt:lpstr>
      <vt:lpstr>4. DEEP LEARNING POUR NLP</vt:lpstr>
      <vt:lpstr>Introduction aux perceptrons</vt:lpstr>
      <vt:lpstr>4. Réseau à perceptrons multiples</vt:lpstr>
      <vt:lpstr>Fonction d’activation</vt:lpstr>
      <vt:lpstr>RNN</vt:lpstr>
      <vt:lpstr>Recurrent Neuron (Neurone Récurrent)</vt:lpstr>
      <vt:lpstr>Recurrent Neuron (Neurone Récurrent)</vt:lpstr>
      <vt:lpstr>LSTM (Long Short-Term Memory)</vt:lpstr>
      <vt:lpstr>LSTM (Long Short-Term Memory)</vt:lpstr>
      <vt:lpstr>Forgate Gate Layer</vt:lpstr>
      <vt:lpstr>Cell State Layer</vt:lpstr>
      <vt:lpstr>Update CELL STATE</vt:lpstr>
      <vt:lpstr>CURRENT CELL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Antoine LUBOYA MBINGILA</dc:creator>
  <cp:lastModifiedBy>Antoine LUBOYA MBINGILA</cp:lastModifiedBy>
  <cp:revision>51</cp:revision>
  <dcterms:created xsi:type="dcterms:W3CDTF">2023-04-09T20:31:28Z</dcterms:created>
  <dcterms:modified xsi:type="dcterms:W3CDTF">2024-03-07T11:12:00Z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0x0101002CC9DAF274FED040B9A3F097E8572EF1</vt:lpwstr>
  </property>
</Properties>
</file>